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40" r:id="rId2"/>
    <p:sldId id="338" r:id="rId3"/>
    <p:sldId id="266" r:id="rId4"/>
    <p:sldId id="272" r:id="rId5"/>
    <p:sldId id="260" r:id="rId6"/>
    <p:sldId id="262" r:id="rId7"/>
    <p:sldId id="271" r:id="rId8"/>
    <p:sldId id="270" r:id="rId9"/>
    <p:sldId id="263" r:id="rId10"/>
    <p:sldId id="264" r:id="rId11"/>
    <p:sldId id="265" r:id="rId12"/>
    <p:sldId id="339" r:id="rId13"/>
    <p:sldId id="257" r:id="rId14"/>
    <p:sldId id="267" r:id="rId15"/>
    <p:sldId id="328" r:id="rId16"/>
    <p:sldId id="323" r:id="rId17"/>
    <p:sldId id="324" r:id="rId18"/>
    <p:sldId id="325" r:id="rId19"/>
    <p:sldId id="326" r:id="rId20"/>
    <p:sldId id="327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259" r:id="rId30"/>
  </p:sldIdLst>
  <p:sldSz cx="9144000" cy="6858000" type="screen4x3"/>
  <p:notesSz cx="6797675" cy="9926638"/>
  <p:defaultTextStyle>
    <a:defPPr>
      <a:defRPr lang="sl-S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E92B"/>
    <a:srgbClr val="CCFF33"/>
    <a:srgbClr val="0D3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364" autoAdjust="0"/>
  </p:normalViewPr>
  <p:slideViewPr>
    <p:cSldViewPr>
      <p:cViewPr varScale="1">
        <p:scale>
          <a:sx n="91" d="100"/>
          <a:sy n="91" d="100"/>
        </p:scale>
        <p:origin x="97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1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96BCA4-72CF-4943-831E-0E30C2108156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5CD062B5-98DE-42C2-A7EB-A35BAAAA374D}">
      <dgm:prSet phldrT="[Text]" custT="1"/>
      <dgm:spPr>
        <a:solidFill>
          <a:srgbClr val="B3E92B"/>
        </a:solidFill>
        <a:ln>
          <a:noFill/>
        </a:ln>
      </dgm:spPr>
      <dgm:t>
        <a:bodyPr/>
        <a:lstStyle/>
        <a:p>
          <a:r>
            <a:rPr lang="bg-BG" sz="1200" b="1" baseline="0">
              <a:solidFill>
                <a:schemeClr val="tx1"/>
              </a:solidFill>
              <a:latin typeface="Open Sans" panose="020B0606030504020204" pitchFamily="34" charset="0"/>
            </a:rPr>
            <a:t>ПОВИШАВАНЕ НА </a:t>
          </a:r>
          <a:r>
            <a:rPr lang="bg-BG" sz="1200" b="1" baseline="0" dirty="0">
              <a:solidFill>
                <a:schemeClr val="tx1"/>
              </a:solidFill>
              <a:latin typeface="Open Sans" panose="020B0606030504020204" pitchFamily="34" charset="0"/>
            </a:rPr>
            <a:t>ОСВЕДОМЕНО-СТТА</a:t>
          </a:r>
        </a:p>
      </dgm:t>
    </dgm:pt>
    <dgm:pt modelId="{4F7AC637-D6C1-4AF8-81BA-8FA42164C594}" type="parTrans" cxnId="{24C04E10-D6D8-49CE-ABB1-F2F33B3F4BCE}">
      <dgm:prSet/>
      <dgm:spPr/>
      <dgm:t>
        <a:bodyPr/>
        <a:lstStyle/>
        <a:p>
          <a:endParaRPr lang="bg-BG"/>
        </a:p>
      </dgm:t>
    </dgm:pt>
    <dgm:pt modelId="{7F0738D3-D8A1-4A2E-9679-60DB9BC5C968}" type="sibTrans" cxnId="{24C04E10-D6D8-49CE-ABB1-F2F33B3F4BCE}">
      <dgm:prSet/>
      <dgm:spPr/>
      <dgm:t>
        <a:bodyPr/>
        <a:lstStyle/>
        <a:p>
          <a:endParaRPr lang="bg-BG"/>
        </a:p>
      </dgm:t>
    </dgm:pt>
    <dgm:pt modelId="{00360105-4F3D-4F35-B931-4BD21C069B3C}">
      <dgm:prSet phldrT="[Text]"/>
      <dgm:spPr>
        <a:solidFill>
          <a:srgbClr val="B3E92B"/>
        </a:solidFill>
      </dgm:spPr>
      <dgm:t>
        <a:bodyPr/>
        <a:lstStyle/>
        <a:p>
          <a:r>
            <a:rPr lang="bg-BG" b="1" dirty="0">
              <a:solidFill>
                <a:schemeClr val="tx1"/>
              </a:solidFill>
            </a:rPr>
            <a:t>АНАЛИЗ НА СЪСТОЯНИЕТО</a:t>
          </a:r>
        </a:p>
      </dgm:t>
    </dgm:pt>
    <dgm:pt modelId="{F074BA98-1B70-47BB-B085-6806B37A30E0}" type="parTrans" cxnId="{049A1178-E284-4B11-8D0E-77EE53F43EC7}">
      <dgm:prSet/>
      <dgm:spPr/>
      <dgm:t>
        <a:bodyPr/>
        <a:lstStyle/>
        <a:p>
          <a:endParaRPr lang="bg-BG"/>
        </a:p>
      </dgm:t>
    </dgm:pt>
    <dgm:pt modelId="{03D124FA-DBA6-441B-A305-8B77A17EE1CF}" type="sibTrans" cxnId="{049A1178-E284-4B11-8D0E-77EE53F43EC7}">
      <dgm:prSet/>
      <dgm:spPr/>
      <dgm:t>
        <a:bodyPr/>
        <a:lstStyle/>
        <a:p>
          <a:endParaRPr lang="bg-BG"/>
        </a:p>
      </dgm:t>
    </dgm:pt>
    <dgm:pt modelId="{CE4FD65D-C3D5-4558-A12E-221EAC7A38CD}">
      <dgm:prSet phldrT="[Text]"/>
      <dgm:spPr>
        <a:solidFill>
          <a:srgbClr val="B3E92B"/>
        </a:solidFill>
      </dgm:spPr>
      <dgm:t>
        <a:bodyPr/>
        <a:lstStyle/>
        <a:p>
          <a:r>
            <a:rPr lang="bg-BG" b="1" dirty="0">
              <a:solidFill>
                <a:schemeClr val="tx1"/>
              </a:solidFill>
            </a:rPr>
            <a:t>АНАЛИЗ НА СИЛНИТЕ И СЛАБИТЕ СТРАНИ</a:t>
          </a:r>
        </a:p>
      </dgm:t>
    </dgm:pt>
    <dgm:pt modelId="{3E76547E-D144-46D9-B943-3A59EEC769F3}" type="parTrans" cxnId="{E40C994D-11F5-4F55-802B-D5BAB63032B3}">
      <dgm:prSet/>
      <dgm:spPr/>
      <dgm:t>
        <a:bodyPr/>
        <a:lstStyle/>
        <a:p>
          <a:endParaRPr lang="bg-BG"/>
        </a:p>
      </dgm:t>
    </dgm:pt>
    <dgm:pt modelId="{87236F21-DE72-46D1-B49A-3C21566DFE66}" type="sibTrans" cxnId="{E40C994D-11F5-4F55-802B-D5BAB63032B3}">
      <dgm:prSet/>
      <dgm:spPr/>
      <dgm:t>
        <a:bodyPr/>
        <a:lstStyle/>
        <a:p>
          <a:endParaRPr lang="bg-BG"/>
        </a:p>
      </dgm:t>
    </dgm:pt>
    <dgm:pt modelId="{10672512-03FA-4787-BF92-758A319CCC2A}">
      <dgm:prSet phldrT="[Text]"/>
      <dgm:spPr>
        <a:solidFill>
          <a:srgbClr val="B3E92B"/>
        </a:solidFill>
      </dgm:spPr>
      <dgm:t>
        <a:bodyPr/>
        <a:lstStyle/>
        <a:p>
          <a:r>
            <a:rPr lang="bg-BG" b="1" dirty="0">
              <a:solidFill>
                <a:schemeClr val="tx1"/>
              </a:solidFill>
            </a:rPr>
            <a:t>РАЗРАБОТВАНЕ НА ВИЗИЯ</a:t>
          </a:r>
        </a:p>
      </dgm:t>
    </dgm:pt>
    <dgm:pt modelId="{CE71BC33-A28A-4FCF-83CD-2B208AB9D908}" type="parTrans" cxnId="{C8B5FA24-C508-4014-8214-C60F49BBE058}">
      <dgm:prSet/>
      <dgm:spPr/>
      <dgm:t>
        <a:bodyPr/>
        <a:lstStyle/>
        <a:p>
          <a:endParaRPr lang="bg-BG"/>
        </a:p>
      </dgm:t>
    </dgm:pt>
    <dgm:pt modelId="{2BC6E5DA-7F79-4BEF-B398-F7A080151389}" type="sibTrans" cxnId="{C8B5FA24-C508-4014-8214-C60F49BBE058}">
      <dgm:prSet/>
      <dgm:spPr/>
      <dgm:t>
        <a:bodyPr/>
        <a:lstStyle/>
        <a:p>
          <a:endParaRPr lang="bg-BG"/>
        </a:p>
      </dgm:t>
    </dgm:pt>
    <dgm:pt modelId="{C6841277-ECED-4011-9728-6D655F4B10D1}" type="pres">
      <dgm:prSet presAssocID="{5596BCA4-72CF-4943-831E-0E30C2108156}" presName="Name0" presStyleCnt="0">
        <dgm:presLayoutVars>
          <dgm:dir/>
          <dgm:animLvl val="lvl"/>
          <dgm:resizeHandles val="exact"/>
        </dgm:presLayoutVars>
      </dgm:prSet>
      <dgm:spPr/>
    </dgm:pt>
    <dgm:pt modelId="{01C35080-9012-4EE7-918B-10408F0D7CF6}" type="pres">
      <dgm:prSet presAssocID="{5CD062B5-98DE-42C2-A7EB-A35BAAAA374D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A78B5C1-C071-4083-A63A-E84E03AF9F7F}" type="pres">
      <dgm:prSet presAssocID="{7F0738D3-D8A1-4A2E-9679-60DB9BC5C968}" presName="parTxOnlySpace" presStyleCnt="0"/>
      <dgm:spPr/>
    </dgm:pt>
    <dgm:pt modelId="{73E43FAB-F41D-460F-A82C-27A6E1C20BA2}" type="pres">
      <dgm:prSet presAssocID="{00360105-4F3D-4F35-B931-4BD21C069B3C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A854C458-FED1-472C-9218-B9926165F2C3}" type="pres">
      <dgm:prSet presAssocID="{03D124FA-DBA6-441B-A305-8B77A17EE1CF}" presName="parTxOnlySpace" presStyleCnt="0"/>
      <dgm:spPr/>
    </dgm:pt>
    <dgm:pt modelId="{A2385475-2B20-41AF-91DE-EF42AF0C373C}" type="pres">
      <dgm:prSet presAssocID="{CE4FD65D-C3D5-4558-A12E-221EAC7A38CD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CE55408-D8E0-47B5-AEE0-E5ED9980DB0C}" type="pres">
      <dgm:prSet presAssocID="{87236F21-DE72-46D1-B49A-3C21566DFE66}" presName="parTxOnlySpace" presStyleCnt="0"/>
      <dgm:spPr/>
    </dgm:pt>
    <dgm:pt modelId="{D97299C4-B70C-4FAD-8C4E-1C89BDFA5093}" type="pres">
      <dgm:prSet presAssocID="{10672512-03FA-4787-BF92-758A319CCC2A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C8B5FA24-C508-4014-8214-C60F49BBE058}" srcId="{5596BCA4-72CF-4943-831E-0E30C2108156}" destId="{10672512-03FA-4787-BF92-758A319CCC2A}" srcOrd="3" destOrd="0" parTransId="{CE71BC33-A28A-4FCF-83CD-2B208AB9D908}" sibTransId="{2BC6E5DA-7F79-4BEF-B398-F7A080151389}"/>
    <dgm:cxn modelId="{FF71C8F4-E161-49AB-8355-167E924BD094}" type="presOf" srcId="{5596BCA4-72CF-4943-831E-0E30C2108156}" destId="{C6841277-ECED-4011-9728-6D655F4B10D1}" srcOrd="0" destOrd="0" presId="urn:microsoft.com/office/officeart/2005/8/layout/chevron1"/>
    <dgm:cxn modelId="{24C04E10-D6D8-49CE-ABB1-F2F33B3F4BCE}" srcId="{5596BCA4-72CF-4943-831E-0E30C2108156}" destId="{5CD062B5-98DE-42C2-A7EB-A35BAAAA374D}" srcOrd="0" destOrd="0" parTransId="{4F7AC637-D6C1-4AF8-81BA-8FA42164C594}" sibTransId="{7F0738D3-D8A1-4A2E-9679-60DB9BC5C968}"/>
    <dgm:cxn modelId="{444BE396-262D-4753-A4B8-4AD27FC7E20E}" type="presOf" srcId="{5CD062B5-98DE-42C2-A7EB-A35BAAAA374D}" destId="{01C35080-9012-4EE7-918B-10408F0D7CF6}" srcOrd="0" destOrd="0" presId="urn:microsoft.com/office/officeart/2005/8/layout/chevron1"/>
    <dgm:cxn modelId="{A15C3AF2-3C1B-4182-8976-ACC5E528C17C}" type="presOf" srcId="{CE4FD65D-C3D5-4558-A12E-221EAC7A38CD}" destId="{A2385475-2B20-41AF-91DE-EF42AF0C373C}" srcOrd="0" destOrd="0" presId="urn:microsoft.com/office/officeart/2005/8/layout/chevron1"/>
    <dgm:cxn modelId="{049A1178-E284-4B11-8D0E-77EE53F43EC7}" srcId="{5596BCA4-72CF-4943-831E-0E30C2108156}" destId="{00360105-4F3D-4F35-B931-4BD21C069B3C}" srcOrd="1" destOrd="0" parTransId="{F074BA98-1B70-47BB-B085-6806B37A30E0}" sibTransId="{03D124FA-DBA6-441B-A305-8B77A17EE1CF}"/>
    <dgm:cxn modelId="{C1A01903-AD54-4B46-BA7F-F18FA4EB0026}" type="presOf" srcId="{00360105-4F3D-4F35-B931-4BD21C069B3C}" destId="{73E43FAB-F41D-460F-A82C-27A6E1C20BA2}" srcOrd="0" destOrd="0" presId="urn:microsoft.com/office/officeart/2005/8/layout/chevron1"/>
    <dgm:cxn modelId="{E40C994D-11F5-4F55-802B-D5BAB63032B3}" srcId="{5596BCA4-72CF-4943-831E-0E30C2108156}" destId="{CE4FD65D-C3D5-4558-A12E-221EAC7A38CD}" srcOrd="2" destOrd="0" parTransId="{3E76547E-D144-46D9-B943-3A59EEC769F3}" sibTransId="{87236F21-DE72-46D1-B49A-3C21566DFE66}"/>
    <dgm:cxn modelId="{705F0B86-3F1B-4A34-B196-C65CB4D2FBA3}" type="presOf" srcId="{10672512-03FA-4787-BF92-758A319CCC2A}" destId="{D97299C4-B70C-4FAD-8C4E-1C89BDFA5093}" srcOrd="0" destOrd="0" presId="urn:microsoft.com/office/officeart/2005/8/layout/chevron1"/>
    <dgm:cxn modelId="{B0040808-82E4-43A5-AD69-A02CBB4552A6}" type="presParOf" srcId="{C6841277-ECED-4011-9728-6D655F4B10D1}" destId="{01C35080-9012-4EE7-918B-10408F0D7CF6}" srcOrd="0" destOrd="0" presId="urn:microsoft.com/office/officeart/2005/8/layout/chevron1"/>
    <dgm:cxn modelId="{F17F5EE9-CE5C-4AAB-B106-18926BD9ABE3}" type="presParOf" srcId="{C6841277-ECED-4011-9728-6D655F4B10D1}" destId="{3A78B5C1-C071-4083-A63A-E84E03AF9F7F}" srcOrd="1" destOrd="0" presId="urn:microsoft.com/office/officeart/2005/8/layout/chevron1"/>
    <dgm:cxn modelId="{D4FB4D1B-9A0D-410A-9213-EE4D74A87D52}" type="presParOf" srcId="{C6841277-ECED-4011-9728-6D655F4B10D1}" destId="{73E43FAB-F41D-460F-A82C-27A6E1C20BA2}" srcOrd="2" destOrd="0" presId="urn:microsoft.com/office/officeart/2005/8/layout/chevron1"/>
    <dgm:cxn modelId="{194DB44F-44E8-4825-A71D-F2875770DAFB}" type="presParOf" srcId="{C6841277-ECED-4011-9728-6D655F4B10D1}" destId="{A854C458-FED1-472C-9218-B9926165F2C3}" srcOrd="3" destOrd="0" presId="urn:microsoft.com/office/officeart/2005/8/layout/chevron1"/>
    <dgm:cxn modelId="{BC463DB7-DEB4-4B59-A9DC-DA9EFA5E822F}" type="presParOf" srcId="{C6841277-ECED-4011-9728-6D655F4B10D1}" destId="{A2385475-2B20-41AF-91DE-EF42AF0C373C}" srcOrd="4" destOrd="0" presId="urn:microsoft.com/office/officeart/2005/8/layout/chevron1"/>
    <dgm:cxn modelId="{E664AF39-3719-4472-8011-8C31F76B60BD}" type="presParOf" srcId="{C6841277-ECED-4011-9728-6D655F4B10D1}" destId="{7CE55408-D8E0-47B5-AEE0-E5ED9980DB0C}" srcOrd="5" destOrd="0" presId="urn:microsoft.com/office/officeart/2005/8/layout/chevron1"/>
    <dgm:cxn modelId="{731FEA38-DA5D-4DFB-94AE-5BD0A43C7861}" type="presParOf" srcId="{C6841277-ECED-4011-9728-6D655F4B10D1}" destId="{D97299C4-B70C-4FAD-8C4E-1C89BDFA5093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C35080-9012-4EE7-918B-10408F0D7CF6}">
      <dsp:nvSpPr>
        <dsp:cNvPr id="0" name=""/>
        <dsp:cNvSpPr/>
      </dsp:nvSpPr>
      <dsp:spPr>
        <a:xfrm>
          <a:off x="3818" y="965097"/>
          <a:ext cx="2223011" cy="889204"/>
        </a:xfrm>
        <a:prstGeom prst="chevron">
          <a:avLst/>
        </a:prstGeom>
        <a:solidFill>
          <a:srgbClr val="B3E92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200" b="1" kern="1200" baseline="0">
              <a:solidFill>
                <a:schemeClr val="tx1"/>
              </a:solidFill>
              <a:latin typeface="Open Sans" panose="020B0606030504020204" pitchFamily="34" charset="0"/>
            </a:rPr>
            <a:t>ПОВИШАВАНЕ НА </a:t>
          </a:r>
          <a:r>
            <a:rPr lang="bg-BG" sz="1200" b="1" kern="1200" baseline="0" dirty="0">
              <a:solidFill>
                <a:schemeClr val="tx1"/>
              </a:solidFill>
              <a:latin typeface="Open Sans" panose="020B0606030504020204" pitchFamily="34" charset="0"/>
            </a:rPr>
            <a:t>ОСВЕДОМЕНО-СТТА</a:t>
          </a:r>
        </a:p>
      </dsp:txBody>
      <dsp:txXfrm>
        <a:off x="448420" y="965097"/>
        <a:ext cx="1333807" cy="889204"/>
      </dsp:txXfrm>
    </dsp:sp>
    <dsp:sp modelId="{73E43FAB-F41D-460F-A82C-27A6E1C20BA2}">
      <dsp:nvSpPr>
        <dsp:cNvPr id="0" name=""/>
        <dsp:cNvSpPr/>
      </dsp:nvSpPr>
      <dsp:spPr>
        <a:xfrm>
          <a:off x="2004529" y="965097"/>
          <a:ext cx="2223011" cy="889204"/>
        </a:xfrm>
        <a:prstGeom prst="chevron">
          <a:avLst/>
        </a:prstGeom>
        <a:solidFill>
          <a:srgbClr val="B3E92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b="1" kern="1200" dirty="0">
              <a:solidFill>
                <a:schemeClr val="tx1"/>
              </a:solidFill>
            </a:rPr>
            <a:t>АНАЛИЗ НА СЪСТОЯНИЕТО</a:t>
          </a:r>
        </a:p>
      </dsp:txBody>
      <dsp:txXfrm>
        <a:off x="2449131" y="965097"/>
        <a:ext cx="1333807" cy="889204"/>
      </dsp:txXfrm>
    </dsp:sp>
    <dsp:sp modelId="{A2385475-2B20-41AF-91DE-EF42AF0C373C}">
      <dsp:nvSpPr>
        <dsp:cNvPr id="0" name=""/>
        <dsp:cNvSpPr/>
      </dsp:nvSpPr>
      <dsp:spPr>
        <a:xfrm>
          <a:off x="4005240" y="965097"/>
          <a:ext cx="2223011" cy="889204"/>
        </a:xfrm>
        <a:prstGeom prst="chevron">
          <a:avLst/>
        </a:prstGeom>
        <a:solidFill>
          <a:srgbClr val="B3E92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b="1" kern="1200" dirty="0">
              <a:solidFill>
                <a:schemeClr val="tx1"/>
              </a:solidFill>
            </a:rPr>
            <a:t>АНАЛИЗ НА СИЛНИТЕ И СЛАБИТЕ СТРАНИ</a:t>
          </a:r>
        </a:p>
      </dsp:txBody>
      <dsp:txXfrm>
        <a:off x="4449842" y="965097"/>
        <a:ext cx="1333807" cy="889204"/>
      </dsp:txXfrm>
    </dsp:sp>
    <dsp:sp modelId="{D97299C4-B70C-4FAD-8C4E-1C89BDFA5093}">
      <dsp:nvSpPr>
        <dsp:cNvPr id="0" name=""/>
        <dsp:cNvSpPr/>
      </dsp:nvSpPr>
      <dsp:spPr>
        <a:xfrm>
          <a:off x="6005951" y="965097"/>
          <a:ext cx="2223011" cy="889204"/>
        </a:xfrm>
        <a:prstGeom prst="chevron">
          <a:avLst/>
        </a:prstGeom>
        <a:solidFill>
          <a:srgbClr val="B3E92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b="1" kern="1200" dirty="0">
              <a:solidFill>
                <a:schemeClr val="tx1"/>
              </a:solidFill>
            </a:rPr>
            <a:t>РАЗРАБОТВАНЕ НА ВИЗИЯ</a:t>
          </a:r>
        </a:p>
      </dsp:txBody>
      <dsp:txXfrm>
        <a:off x="6450553" y="965097"/>
        <a:ext cx="1333807" cy="8892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F7D3F2-028C-4403-99E3-4FD7DE96ACE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F47ED6-B595-4C4F-9AF6-E1841D7C9C2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bg-B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687FA6-7C02-4F5A-AFBE-6AC1AB1C01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C69AB7-B7FF-4FA0-A593-818B1F8C94A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09F23-E121-4261-98E8-EEF0B05C575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8481416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l-SI" noProof="0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noProof="0"/>
              <a:t>Kliknite, če želite urediti sloge besedila matrice</a:t>
            </a:r>
          </a:p>
          <a:p>
            <a:pPr lvl="1"/>
            <a:r>
              <a:rPr lang="sl-SI" noProof="0"/>
              <a:t>Druga raven</a:t>
            </a:r>
          </a:p>
          <a:p>
            <a:pPr lvl="2"/>
            <a:r>
              <a:rPr lang="sl-SI" noProof="0"/>
              <a:t>Tretja raven</a:t>
            </a:r>
          </a:p>
          <a:p>
            <a:pPr lvl="3"/>
            <a:r>
              <a:rPr lang="sl-SI" noProof="0"/>
              <a:t>Četrta raven</a:t>
            </a:r>
          </a:p>
          <a:p>
            <a:pPr lvl="4"/>
            <a:r>
              <a:rPr lang="sl-SI" noProof="0"/>
              <a:t>Peta raven</a:t>
            </a:r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l-SI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7F5692C-EA8E-4FFC-9523-92D315DBEFCB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6391593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F5692C-EA8E-4FFC-9523-92D315DBEFCB}" type="slidenum">
              <a:rPr lang="sl-SI" smtClean="0"/>
              <a:pPr>
                <a:defRPr/>
              </a:pPr>
              <a:t>1</a:t>
            </a:fld>
            <a:endParaRPr lang="sl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C3E23A-BD37-4297-90FB-BA314F2E6DA5}"/>
              </a:ext>
            </a:extLst>
          </p:cNvPr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82226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Движението “slow” възниква средата на 80-те в Италия, главно с идеята да популяризира местното традиционно производство като антипод на все по-налагащото се бързо хранене (fast food) и свързаните с него социално-икономически проблеми. </a:t>
            </a:r>
          </a:p>
          <a:p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По-късно, в началото на 2000 година, движението се обособява в две направления – slow food и slow tourism. </a:t>
            </a:r>
          </a:p>
          <a:p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България инициативата остава слабо позната до 2004г., когато държавата ни се присъединява към младежкото движение на Slow Food, с което става част от тази международна неправителствена организация, бореща се за запазване на местните кулинарни традици. </a:t>
            </a:r>
          </a:p>
          <a:p>
            <a:r>
              <a:rPr lang="ru-R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последните години все повече се налага и slow tourism като концепция за пътуване и развлечение.</a:t>
            </a:r>
          </a:p>
          <a:p>
            <a:r>
              <a:rPr lang="ru-RU" dirty="0"/>
              <a:t>Концептуален модел на бавния туризъм за първи път е представен в разработката „Бавни градове, бавно хранене: в търсене на модел за развитие на бавен туризъм” (Lowry &amp; Lee, 2011).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F5692C-EA8E-4FFC-9523-92D315DBEFCB}" type="slidenum">
              <a:rPr lang="sl-SI" smtClean="0"/>
              <a:pPr>
                <a:defRPr/>
              </a:pPr>
              <a:t>3</a:t>
            </a:fld>
            <a:endParaRPr lang="sl-SI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sl-SI"/>
              <a:t>15.6.2017</a:t>
            </a:r>
          </a:p>
        </p:txBody>
      </p:sp>
    </p:spTree>
    <p:extLst>
      <p:ext uri="{BB962C8B-B14F-4D97-AF65-F5344CB8AC3E}">
        <p14:creationId xmlns:p14="http://schemas.microsoft.com/office/powerpoint/2010/main" val="3964399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F5692C-EA8E-4FFC-9523-92D315DBEFCB}" type="slidenum">
              <a:rPr lang="sl-SI" smtClean="0"/>
              <a:pPr>
                <a:defRPr/>
              </a:pPr>
              <a:t>13</a:t>
            </a:fld>
            <a:endParaRPr lang="sl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C3E23A-BD37-4297-90FB-BA314F2E6DA5}"/>
              </a:ext>
            </a:extLst>
          </p:cNvPr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527377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7F5692C-EA8E-4FFC-9523-92D315DBEFCB}" type="slidenum">
              <a:rPr lang="sl-SI" smtClean="0"/>
              <a:pPr>
                <a:defRPr/>
              </a:pPr>
              <a:t>25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32990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avokotnik 5"/>
          <p:cNvSpPr/>
          <p:nvPr userDrawn="1"/>
        </p:nvSpPr>
        <p:spPr>
          <a:xfrm>
            <a:off x="5857875" y="214313"/>
            <a:ext cx="3071813" cy="1357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l-SI"/>
          </a:p>
        </p:txBody>
      </p:sp>
      <p:pic>
        <p:nvPicPr>
          <p:cNvPr id="7" name="Slika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959100"/>
            <a:ext cx="370840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Slika 11" descr="EU funds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6357938"/>
            <a:ext cx="5597525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428596" y="2130425"/>
            <a:ext cx="7429552" cy="1470025"/>
          </a:xfrm>
        </p:spPr>
        <p:txBody>
          <a:bodyPr>
            <a:noAutofit/>
          </a:bodyPr>
          <a:lstStyle>
            <a:lvl1pPr algn="r">
              <a:defRPr lang="sl-SI" sz="4500" b="1" kern="1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sl-SI" noProof="0" dirty="0"/>
              <a:t>Kliknite, če želite urediti slog naslova matrice</a:t>
            </a:r>
            <a:endParaRPr lang="en-US" noProof="0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357158" y="4286256"/>
            <a:ext cx="5143536" cy="500066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lang="sl-SI" altLang="sl-SI" sz="2400" b="1" kern="1200" baseline="0" dirty="0">
                <a:solidFill>
                  <a:schemeClr val="tx1"/>
                </a:solidFill>
                <a:latin typeface="Open Sans" pitchFamily="34" charset="0"/>
                <a:ea typeface="+mn-ea"/>
                <a:cs typeface="Open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noProof="0"/>
              <a:t>Kliknite, če želite urediti slog podnaslova matrice</a:t>
            </a:r>
            <a:endParaRPr lang="en-US" noProof="0"/>
          </a:p>
        </p:txBody>
      </p:sp>
      <p:sp>
        <p:nvSpPr>
          <p:cNvPr id="10" name="Ograda besedila 9"/>
          <p:cNvSpPr>
            <a:spLocks noGrp="1"/>
          </p:cNvSpPr>
          <p:nvPr>
            <p:ph type="body" sz="quarter" idx="11"/>
          </p:nvPr>
        </p:nvSpPr>
        <p:spPr>
          <a:xfrm>
            <a:off x="357158" y="4857760"/>
            <a:ext cx="5143500" cy="428625"/>
          </a:xfrm>
        </p:spPr>
        <p:txBody>
          <a:bodyPr>
            <a:normAutofit/>
          </a:bodyPr>
          <a:lstStyle>
            <a:lvl1pPr>
              <a:buNone/>
              <a:defRPr sz="20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sl-SI" noProof="0"/>
              <a:t>Kliknite, če želite urediti sloge besedila matrice</a:t>
            </a:r>
          </a:p>
        </p:txBody>
      </p:sp>
      <p:sp>
        <p:nvSpPr>
          <p:cNvPr id="14" name="Ograda besedila 13"/>
          <p:cNvSpPr>
            <a:spLocks noGrp="1"/>
          </p:cNvSpPr>
          <p:nvPr>
            <p:ph type="body" sz="quarter" idx="12"/>
          </p:nvPr>
        </p:nvSpPr>
        <p:spPr>
          <a:xfrm>
            <a:off x="357188" y="5572144"/>
            <a:ext cx="4000500" cy="500062"/>
          </a:xfrm>
        </p:spPr>
        <p:txBody>
          <a:bodyPr>
            <a:normAutofit/>
          </a:bodyPr>
          <a:lstStyle>
            <a:lvl1pPr>
              <a:buNone/>
              <a:defRPr sz="20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sl-SI" noProof="0"/>
              <a:t>Kliknite, če želite urediti sloge besedila matrice</a:t>
            </a:r>
          </a:p>
        </p:txBody>
      </p:sp>
      <p:pic>
        <p:nvPicPr>
          <p:cNvPr id="4" name="Slika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10015"/>
            <a:ext cx="4499992" cy="167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05375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1357298"/>
            <a:ext cx="2057400" cy="4768865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5" name="Ograda številke diapoz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533BF-321C-429C-B8BB-6D03D36DD2D3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4246896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otnik 2"/>
          <p:cNvSpPr/>
          <p:nvPr userDrawn="1"/>
        </p:nvSpPr>
        <p:spPr>
          <a:xfrm>
            <a:off x="5857875" y="214313"/>
            <a:ext cx="3071813" cy="1357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sl-SI"/>
          </a:p>
        </p:txBody>
      </p:sp>
      <p:pic>
        <p:nvPicPr>
          <p:cNvPr id="4" name="Slik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959100"/>
            <a:ext cx="3708400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slov 2"/>
          <p:cNvSpPr>
            <a:spLocks noGrp="1"/>
          </p:cNvSpPr>
          <p:nvPr>
            <p:ph type="subTitle" idx="1"/>
          </p:nvPr>
        </p:nvSpPr>
        <p:spPr>
          <a:xfrm>
            <a:off x="1511300" y="3071810"/>
            <a:ext cx="6121400" cy="1428760"/>
          </a:xfrm>
        </p:spPr>
        <p:txBody>
          <a:bodyPr rtlCol="0">
            <a:noAutofit/>
          </a:bodyPr>
          <a:lstStyle>
            <a:lvl1pPr marL="0" indent="0" algn="ctr">
              <a:buNone/>
              <a:defRPr sz="3200" b="1" i="1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r>
              <a:rPr lang="sl-SI" dirty="0"/>
              <a:t>Kliknite, če želite urediti slog podnaslova matrice</a:t>
            </a:r>
            <a:endParaRPr lang="en-US" dirty="0"/>
          </a:p>
        </p:txBody>
      </p:sp>
      <p:pic>
        <p:nvPicPr>
          <p:cNvPr id="9" name="Slika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358" y="402964"/>
            <a:ext cx="6373994" cy="2377964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45224"/>
            <a:ext cx="5046261" cy="115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64800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82"/>
          </a:xfrm>
        </p:spPr>
        <p:txBody>
          <a:bodyPr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5" name="Ograda številke diapoz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675B7-7055-4F9B-AD52-7F4E26987D35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61523777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14882"/>
          </a:xfrm>
        </p:spPr>
        <p:txBody>
          <a:bodyPr>
            <a:normAutofit/>
          </a:bodyPr>
          <a:lstStyle>
            <a:lvl1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14882"/>
          </a:xfrm>
        </p:spPr>
        <p:txBody>
          <a:bodyPr>
            <a:normAutofit/>
          </a:bodyPr>
          <a:lstStyle>
            <a:lvl1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>
              <a:defRPr sz="2400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grada številke diapoz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3E50-311A-4445-A55C-D0C465591626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5900168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/>
              <a:t>Kliknite, če želite urediti slog naslova matrice</a:t>
            </a:r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214553"/>
            <a:ext cx="4040188" cy="400052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Kliknite, če želite urediti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214553"/>
            <a:ext cx="4041775" cy="400052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8" name="Ograda številke diapozitiva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95BA6-6FB5-4836-BEAB-CF0EC47E195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9996309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4" name="Ograda številke diapoz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431C7-857A-4892-B041-8F6B1523A7C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346381129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grada številke diapoz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17E9-9265-4814-AB88-A7EB4485DE8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2048311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043626" cy="1162050"/>
          </a:xfrm>
        </p:spPr>
        <p:txBody>
          <a:bodyPr>
            <a:normAutofit/>
          </a:bodyPr>
          <a:lstStyle>
            <a:lvl1pPr algn="l">
              <a:defRPr sz="3200" b="1"/>
            </a:lvl1pPr>
          </a:lstStyle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1428736"/>
            <a:ext cx="5111750" cy="478634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77998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Kliknite, če želite urediti sloge besedila matrice</a:t>
            </a:r>
          </a:p>
        </p:txBody>
      </p:sp>
      <p:sp>
        <p:nvSpPr>
          <p:cNvPr id="6" name="Ograda številke diapoz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CBE84-B3A0-4237-98A5-68D66F9D7477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7818083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42910" y="5143512"/>
            <a:ext cx="7929618" cy="500066"/>
          </a:xfrm>
        </p:spPr>
        <p:txBody>
          <a:bodyPr>
            <a:noAutofit/>
          </a:bodyPr>
          <a:lstStyle>
            <a:lvl1pPr algn="ctr">
              <a:defRPr sz="2400" b="1"/>
            </a:lvl1pPr>
          </a:lstStyle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642910" y="1214422"/>
            <a:ext cx="7929618" cy="3857651"/>
          </a:xfrm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sl-SI" noProof="0"/>
              <a:t>Kliknite ikono, če želite dodati sliko</a:t>
            </a:r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642910" y="5643578"/>
            <a:ext cx="7929618" cy="52862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/>
              <a:t>Kliknite, če želite urediti sloge besedila matrice</a:t>
            </a:r>
          </a:p>
        </p:txBody>
      </p:sp>
      <p:sp>
        <p:nvSpPr>
          <p:cNvPr id="6" name="Ograda številke diapoz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5F368-6B40-4C33-B2B1-79ECC2657B4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15122008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sl-SI" dirty="0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vert"/>
          <a:lstStyle/>
          <a:p>
            <a:pPr lvl="0"/>
            <a:r>
              <a:rPr lang="sl-SI"/>
              <a:t>Kliknite, če želite urediti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sl-SI" dirty="0"/>
          </a:p>
        </p:txBody>
      </p:sp>
      <p:sp>
        <p:nvSpPr>
          <p:cNvPr id="5" name="Ograda številke diapozitiva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EC527-7F1B-4432-B6DB-51E79805081D}" type="slidenum">
              <a:rPr lang="sl-SI"/>
              <a:pPr>
                <a:defRPr/>
              </a:pPr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4361470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3" r="16968" b="1984"/>
          <a:stretch>
            <a:fillRect/>
          </a:stretch>
        </p:blipFill>
        <p:spPr bwMode="auto">
          <a:xfrm>
            <a:off x="5462588" y="2997200"/>
            <a:ext cx="3681412" cy="386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Ograda naslova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0436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 dirty="0" err="1"/>
              <a:t>Kliknite</a:t>
            </a:r>
            <a:r>
              <a:rPr lang="en-US" altLang="sl-SI" dirty="0"/>
              <a:t>, </a:t>
            </a:r>
            <a:r>
              <a:rPr lang="en-US" altLang="sl-SI" dirty="0" err="1"/>
              <a:t>če</a:t>
            </a:r>
            <a:r>
              <a:rPr lang="en-US" altLang="sl-SI" dirty="0"/>
              <a:t> </a:t>
            </a:r>
            <a:r>
              <a:rPr lang="en-US" altLang="sl-SI" dirty="0" err="1"/>
              <a:t>želite</a:t>
            </a:r>
            <a:r>
              <a:rPr lang="en-US" altLang="sl-SI" dirty="0"/>
              <a:t> </a:t>
            </a:r>
            <a:r>
              <a:rPr lang="en-US" altLang="sl-SI" dirty="0" err="1"/>
              <a:t>urediti</a:t>
            </a:r>
            <a:r>
              <a:rPr lang="en-US" altLang="sl-SI" dirty="0"/>
              <a:t> slog </a:t>
            </a:r>
            <a:r>
              <a:rPr lang="en-US" altLang="sl-SI" dirty="0" err="1"/>
              <a:t>naslova</a:t>
            </a:r>
            <a:r>
              <a:rPr lang="en-US" altLang="sl-SI" dirty="0"/>
              <a:t> </a:t>
            </a:r>
            <a:r>
              <a:rPr lang="en-US" altLang="sl-SI" dirty="0" err="1"/>
              <a:t>matrice</a:t>
            </a:r>
            <a:endParaRPr lang="en-US" altLang="sl-SI" dirty="0"/>
          </a:p>
        </p:txBody>
      </p:sp>
      <p:sp>
        <p:nvSpPr>
          <p:cNvPr id="1028" name="Ograda besedila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l-SI"/>
              <a:t>Kliknite, če želite urediti sloge besedila matrice</a:t>
            </a:r>
          </a:p>
          <a:p>
            <a:pPr lvl="1"/>
            <a:r>
              <a:rPr lang="en-US" altLang="sl-SI"/>
              <a:t>Druga raven</a:t>
            </a:r>
          </a:p>
          <a:p>
            <a:pPr lvl="2"/>
            <a:r>
              <a:rPr lang="en-US" altLang="sl-SI"/>
              <a:t>Tretja raven</a:t>
            </a:r>
          </a:p>
          <a:p>
            <a:pPr lvl="3"/>
            <a:r>
              <a:rPr lang="en-US" altLang="sl-SI"/>
              <a:t>Četrta raven</a:t>
            </a:r>
          </a:p>
          <a:p>
            <a:pPr lvl="4"/>
            <a:r>
              <a:rPr lang="en-US" altLang="sl-SI"/>
              <a:t>Peta raven</a:t>
            </a:r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 smtClean="0">
                <a:solidFill>
                  <a:schemeClr val="tx1">
                    <a:tint val="7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</a:lstStyle>
          <a:p>
            <a:pPr>
              <a:defRPr/>
            </a:pPr>
            <a:fld id="{15655097-C949-40FA-9988-9EB6AEA8A9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60648"/>
            <a:ext cx="2255840" cy="84159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fade/>
  </p:transition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rgbClr val="0D3F91"/>
          </a:solidFill>
          <a:latin typeface="Open Sans" pitchFamily="34" charset="0"/>
          <a:ea typeface="Open Sans" pitchFamily="34" charset="0"/>
          <a:cs typeface="Open Sans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D3F91"/>
          </a:solidFill>
          <a:latin typeface="Open Sans" pitchFamily="34" charset="0"/>
          <a:cs typeface="Open San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pen Sans" pitchFamily="34" charset="0"/>
          <a:ea typeface="Open Sans" pitchFamily="34" charset="0"/>
          <a:cs typeface="Open Sans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pen Sans" pitchFamily="34" charset="0"/>
          <a:ea typeface="Open Sans" pitchFamily="34" charset="0"/>
          <a:cs typeface="Open Sans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pen Sans" pitchFamily="34" charset="0"/>
          <a:ea typeface="Open Sans" pitchFamily="34" charset="0"/>
          <a:cs typeface="Open Sans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pen Sans" pitchFamily="34" charset="0"/>
          <a:ea typeface="Open Sans" pitchFamily="34" charset="0"/>
          <a:cs typeface="Open Sans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Open Sans" pitchFamily="34" charset="0"/>
          <a:ea typeface="Open Sans" pitchFamily="34" charset="0"/>
          <a:cs typeface="Open Sans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hyperlink" Target="http://www.interreg-danube.eu/approved-projects/insights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rda-bg.org/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RegionalDevelopmentAgencyPlovdiv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hyperlink" Target="https://twitter.com/INSiGHTS_Danube" TargetMode="External"/><Relationship Id="rId4" Type="http://schemas.openxmlformats.org/officeDocument/2006/relationships/hyperlink" Target="http://www.facebook.com/InsightsDanube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304800" y="2286000"/>
            <a:ext cx="8616752" cy="2059219"/>
          </a:xfrm>
        </p:spPr>
        <p:txBody>
          <a:bodyPr/>
          <a:lstStyle/>
          <a:p>
            <a:pPr algn="l"/>
            <a:r>
              <a:rPr lang="en-US" sz="2800" cap="all" dirty="0">
                <a:solidFill>
                  <a:srgbClr val="0D3F91"/>
                </a:solidFill>
                <a:effectLst/>
              </a:rPr>
              <a:t>I</a:t>
            </a:r>
            <a:r>
              <a:rPr lang="ru-RU" sz="2800" cap="all" dirty="0">
                <a:solidFill>
                  <a:srgbClr val="0D3F91"/>
                </a:solidFill>
                <a:effectLst/>
              </a:rPr>
              <a:t>NSiGHTS </a:t>
            </a:r>
            <a:r>
              <a:rPr lang="ru-RU" sz="2800" b="0" cap="all" dirty="0">
                <a:solidFill>
                  <a:srgbClr val="0D3F91"/>
                </a:solidFill>
                <a:effectLst/>
              </a:rPr>
              <a:t>- </a:t>
            </a:r>
            <a:r>
              <a:rPr lang="ru-RU" sz="1600" cap="all" dirty="0">
                <a:solidFill>
                  <a:srgbClr val="0D3F91"/>
                </a:solidFill>
                <a:effectLst/>
              </a:rPr>
              <a:t>Интегрирани стратегии за бавен, зелен и здравословен туризъм</a:t>
            </a:r>
            <a:r>
              <a:rPr lang="en-US" sz="1600" cap="all" dirty="0">
                <a:solidFill>
                  <a:srgbClr val="0D3F91"/>
                </a:solidFill>
                <a:effectLst/>
              </a:rPr>
              <a:t/>
            </a:r>
            <a:br>
              <a:rPr lang="en-US" sz="1600" cap="all" dirty="0">
                <a:solidFill>
                  <a:srgbClr val="0D3F91"/>
                </a:solidFill>
                <a:effectLst/>
              </a:rPr>
            </a:br>
            <a:r>
              <a:rPr lang="en-US" sz="1600" cap="all" dirty="0">
                <a:solidFill>
                  <a:srgbClr val="0D3F91"/>
                </a:solidFill>
                <a:effectLst/>
              </a:rPr>
              <a:t/>
            </a:r>
            <a:br>
              <a:rPr lang="en-US" sz="1600" cap="all" dirty="0">
                <a:solidFill>
                  <a:srgbClr val="0D3F91"/>
                </a:solidFill>
                <a:effectLst/>
              </a:rPr>
            </a:br>
            <a:r>
              <a:rPr lang="ru-RU" sz="2800" cap="all" dirty="0">
                <a:solidFill>
                  <a:srgbClr val="0D3F91"/>
                </a:solidFill>
                <a:effectLst/>
              </a:rPr>
              <a:t>ИНФОРМАЦИЯ ЗА ПРОЕКТА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326480" y="4191000"/>
            <a:ext cx="5159920" cy="2057400"/>
          </a:xfrm>
        </p:spPr>
        <p:txBody>
          <a:bodyPr/>
          <a:lstStyle/>
          <a:p>
            <a:r>
              <a:rPr lang="bg-BG" sz="1600" cap="all" dirty="0"/>
              <a:t>МАРИАНА ХРИСТЕВА</a:t>
            </a:r>
          </a:p>
          <a:p>
            <a:r>
              <a:rPr lang="bg-BG" sz="1600" cap="all" dirty="0"/>
              <a:t>АГЕНЦИЯ ЗА РЕГИОНАЛНО РАЗВИТИЕ С</a:t>
            </a:r>
          </a:p>
          <a:p>
            <a:r>
              <a:rPr lang="bg-BG" sz="1600" cap="all" dirty="0"/>
              <a:t>БИЗНЕС ЦЕНТЪР ЗА ПОДПОМАГАНЕ НА</a:t>
            </a:r>
          </a:p>
          <a:p>
            <a:r>
              <a:rPr lang="bg-BG" sz="1600" cap="all" dirty="0"/>
              <a:t>МАЛКИ И СРЕДНИ ПРЕДПРИЯТИЯ – ПЛОВДИВ </a:t>
            </a:r>
          </a:p>
          <a:p>
            <a:endParaRPr lang="bg-BG" sz="1800" b="0" dirty="0"/>
          </a:p>
          <a:p>
            <a:r>
              <a:rPr lang="bg-BG" sz="1600" b="0" dirty="0"/>
              <a:t>2</a:t>
            </a:r>
            <a:r>
              <a:rPr lang="en-US" sz="1600" b="0" dirty="0"/>
              <a:t>8</a:t>
            </a:r>
            <a:r>
              <a:rPr lang="bg-BG" sz="1600" b="0" dirty="0"/>
              <a:t> юни 2018 г. гр. Пазарджик</a:t>
            </a:r>
          </a:p>
          <a:p>
            <a:endParaRPr lang="en-US" sz="1800" b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601" y="764704"/>
            <a:ext cx="778847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855212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6131024" cy="634082"/>
          </a:xfrm>
        </p:spPr>
        <p:txBody>
          <a:bodyPr/>
          <a:lstStyle/>
          <a:p>
            <a:pPr marL="0" indent="0" eaLnBrk="1" hangingPunct="1">
              <a:tabLst>
                <a:tab pos="266700" algn="l"/>
              </a:tabLst>
              <a:defRPr/>
            </a:pPr>
            <a:r>
              <a:rPr lang="bg-BG" altLang="sl-SI" sz="2400" dirty="0"/>
              <a:t>ПАРТНЬОРСТВО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85" y="1988840"/>
            <a:ext cx="9185797" cy="4869160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Kép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218" y="2745481"/>
            <a:ext cx="32226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Kép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065463"/>
            <a:ext cx="32226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591" y="4219333"/>
            <a:ext cx="32385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Kép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058" y="5638155"/>
            <a:ext cx="32226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Kép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094313"/>
            <a:ext cx="32226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848" y="4437112"/>
            <a:ext cx="32385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847" y="4189034"/>
            <a:ext cx="323850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Kép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178" y="3303265"/>
            <a:ext cx="32226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Kép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690" y="3303265"/>
            <a:ext cx="32226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Kép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351" y="2920677"/>
            <a:ext cx="32226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Kép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715" y="4204164"/>
            <a:ext cx="343441" cy="517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Kép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769" y="3268340"/>
            <a:ext cx="342786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Kép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850" y="3961276"/>
            <a:ext cx="32226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Kép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150" y="3150172"/>
            <a:ext cx="32226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Naslov 1"/>
          <p:cNvSpPr txBox="1">
            <a:spLocks/>
          </p:cNvSpPr>
          <p:nvPr/>
        </p:nvSpPr>
        <p:spPr bwMode="auto">
          <a:xfrm>
            <a:off x="395536" y="1565408"/>
            <a:ext cx="8365388" cy="567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D3F9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9pPr>
          </a:lstStyle>
          <a:p>
            <a:pPr>
              <a:tabLst>
                <a:tab pos="266700" algn="l"/>
              </a:tabLst>
              <a:defRPr/>
            </a:pPr>
            <a:r>
              <a:rPr lang="bg-BG" altLang="sl-SI" sz="2000" dirty="0"/>
              <a:t>11 партньора и 3 асоциирани стратегически партьора </a:t>
            </a:r>
          </a:p>
        </p:txBody>
      </p:sp>
    </p:spTree>
    <p:extLst>
      <p:ext uri="{BB962C8B-B14F-4D97-AF65-F5344CB8AC3E}">
        <p14:creationId xmlns:p14="http://schemas.microsoft.com/office/powerpoint/2010/main" val="3883873070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6043613" cy="1143000"/>
          </a:xfrm>
        </p:spPr>
        <p:txBody>
          <a:bodyPr/>
          <a:lstStyle/>
          <a:p>
            <a:pPr marL="0" indent="0" eaLnBrk="1" hangingPunct="1">
              <a:tabLst>
                <a:tab pos="266700" algn="l"/>
              </a:tabLst>
              <a:defRPr/>
            </a:pPr>
            <a:r>
              <a:rPr lang="bg-BG" altLang="sl-SI" sz="2400" dirty="0"/>
              <a:t>ПАРТНЬОРСТВО</a:t>
            </a:r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8051732" cy="5472608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en-US" sz="1800" b="1" dirty="0"/>
              <a:t>Pons </a:t>
            </a:r>
            <a:r>
              <a:rPr lang="en-US" sz="1800" b="1" dirty="0" err="1"/>
              <a:t>Danubii</a:t>
            </a:r>
            <a:r>
              <a:rPr lang="en-US" sz="1800" b="1" dirty="0"/>
              <a:t> European Grouping of Territorial Cooperation (SK) </a:t>
            </a:r>
          </a:p>
          <a:p>
            <a:pPr marL="0" indent="0" algn="r">
              <a:buNone/>
            </a:pPr>
            <a:r>
              <a:rPr lang="en-US" sz="1800" dirty="0"/>
              <a:t>University of Natural Resources and Life Sciences </a:t>
            </a:r>
            <a:r>
              <a:rPr lang="en-US" sz="1800" b="1" dirty="0"/>
              <a:t>(AT) </a:t>
            </a:r>
          </a:p>
          <a:p>
            <a:pPr marL="0" indent="0" algn="r">
              <a:buNone/>
            </a:pPr>
            <a:r>
              <a:rPr lang="en-GB" sz="1800" dirty="0">
                <a:solidFill>
                  <a:srgbClr val="FF0000"/>
                </a:solidFill>
              </a:rPr>
              <a:t>Institute for Tourism </a:t>
            </a:r>
            <a:r>
              <a:rPr lang="en-GB" sz="1800" b="1" dirty="0">
                <a:solidFill>
                  <a:srgbClr val="FF0000"/>
                </a:solidFill>
              </a:rPr>
              <a:t>(HR) </a:t>
            </a:r>
          </a:p>
          <a:p>
            <a:pPr marL="0" indent="0" algn="r">
              <a:buNone/>
            </a:pPr>
            <a:r>
              <a:rPr lang="en-GB" sz="1800" dirty="0" err="1"/>
              <a:t>CEEweb</a:t>
            </a:r>
            <a:r>
              <a:rPr lang="en-GB" sz="1800" dirty="0"/>
              <a:t> for Biodiversity </a:t>
            </a:r>
            <a:r>
              <a:rPr lang="en-GB" sz="1800" b="1" dirty="0"/>
              <a:t>(HU) </a:t>
            </a:r>
          </a:p>
          <a:p>
            <a:pPr marL="0" indent="0" algn="r">
              <a:buNone/>
            </a:pPr>
            <a:r>
              <a:rPr lang="en-US" sz="1800" dirty="0"/>
              <a:t>Development Centre of the Heart of Slovenia </a:t>
            </a:r>
            <a:r>
              <a:rPr lang="en-US" sz="1800" b="1" dirty="0"/>
              <a:t>(</a:t>
            </a:r>
            <a:r>
              <a:rPr lang="en-US" sz="1800" b="1" dirty="0" err="1"/>
              <a:t>Sl</a:t>
            </a:r>
            <a:r>
              <a:rPr lang="en-US" sz="1800" b="1" dirty="0"/>
              <a:t>) </a:t>
            </a:r>
          </a:p>
          <a:p>
            <a:pPr marL="0" indent="0" algn="r">
              <a:buNone/>
            </a:pPr>
            <a:r>
              <a:rPr lang="en-GB" sz="1800" dirty="0" err="1"/>
              <a:t>Harghita</a:t>
            </a:r>
            <a:r>
              <a:rPr lang="en-GB" sz="1800" dirty="0"/>
              <a:t> County Council </a:t>
            </a:r>
            <a:r>
              <a:rPr lang="en-GB" sz="1800" b="1" dirty="0"/>
              <a:t>(RO) </a:t>
            </a:r>
          </a:p>
          <a:p>
            <a:pPr marL="0" indent="0" algn="r">
              <a:buNone/>
            </a:pPr>
            <a:r>
              <a:rPr lang="en-GB" sz="1800" dirty="0" err="1"/>
              <a:t>Zala</a:t>
            </a:r>
            <a:r>
              <a:rPr lang="en-GB" sz="1800" dirty="0"/>
              <a:t> County Government </a:t>
            </a:r>
            <a:r>
              <a:rPr lang="en-GB" sz="1800" b="1" dirty="0"/>
              <a:t>(HU) </a:t>
            </a:r>
          </a:p>
          <a:p>
            <a:pPr marL="0" indent="0" algn="r">
              <a:buNone/>
            </a:pPr>
            <a:r>
              <a:rPr lang="en-US" sz="1800" dirty="0"/>
              <a:t>Local Action Group "</a:t>
            </a:r>
            <a:r>
              <a:rPr lang="en-US" sz="1800" dirty="0" err="1"/>
              <a:t>Centrallstria</a:t>
            </a:r>
            <a:r>
              <a:rPr lang="en-US" sz="1800" dirty="0"/>
              <a:t>" </a:t>
            </a:r>
            <a:r>
              <a:rPr lang="en-US" sz="1800" b="1" dirty="0"/>
              <a:t>(HR) </a:t>
            </a:r>
          </a:p>
          <a:p>
            <a:pPr marL="0" indent="0" algn="r">
              <a:buNone/>
            </a:pPr>
            <a:r>
              <a:rPr lang="en-US" sz="1800" dirty="0"/>
              <a:t>Regional Development Agency with Business Support Centre for Small and Medium-sized Enterprises </a:t>
            </a:r>
            <a:r>
              <a:rPr lang="en-US" sz="1800" b="1" dirty="0"/>
              <a:t>(BG) </a:t>
            </a:r>
          </a:p>
          <a:p>
            <a:pPr marL="0" indent="0" algn="r">
              <a:buNone/>
            </a:pPr>
            <a:r>
              <a:rPr lang="en-GB" sz="1800" dirty="0" err="1"/>
              <a:t>Donautal-Aktive.V</a:t>
            </a:r>
            <a:r>
              <a:rPr lang="en-GB" sz="1800" dirty="0"/>
              <a:t>.</a:t>
            </a:r>
            <a:r>
              <a:rPr lang="en-GB" sz="1800" b="1" dirty="0"/>
              <a:t>(DE) </a:t>
            </a:r>
          </a:p>
          <a:p>
            <a:pPr marL="0" indent="0" algn="r">
              <a:buNone/>
            </a:pPr>
            <a:r>
              <a:rPr lang="en-US" sz="18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Regional Economic Development Agency for </a:t>
            </a:r>
            <a:r>
              <a:rPr lang="en-US" sz="18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Sumadija</a:t>
            </a:r>
            <a:r>
              <a:rPr lang="en-US" sz="18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and </a:t>
            </a:r>
            <a:r>
              <a:rPr lang="en-US" sz="1800" dirty="0" err="1">
                <a:latin typeface="Open Sans" pitchFamily="34" charset="0"/>
                <a:ea typeface="Open Sans" pitchFamily="34" charset="0"/>
                <a:cs typeface="Open Sans" pitchFamily="34" charset="0"/>
              </a:rPr>
              <a:t>Pomoravlje</a:t>
            </a:r>
            <a:r>
              <a:rPr lang="en-US" sz="18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 </a:t>
            </a:r>
            <a:r>
              <a:rPr lang="en-US" sz="1800" b="1" dirty="0"/>
              <a:t>(SR) </a:t>
            </a:r>
          </a:p>
          <a:p>
            <a:pPr marL="0" indent="0" algn="r">
              <a:buNone/>
            </a:pPr>
            <a:r>
              <a:rPr lang="en-GB" sz="1800" dirty="0"/>
              <a:t>Plovdiv District Administration </a:t>
            </a:r>
            <a:r>
              <a:rPr lang="en-GB" sz="1800" b="1" dirty="0"/>
              <a:t>(BG) </a:t>
            </a:r>
          </a:p>
          <a:p>
            <a:pPr marL="0" indent="0" algn="r">
              <a:buNone/>
            </a:pPr>
            <a:r>
              <a:rPr lang="en-US" sz="1800" dirty="0" err="1"/>
              <a:t>Lstrian</a:t>
            </a:r>
            <a:r>
              <a:rPr lang="en-US" sz="1800" dirty="0"/>
              <a:t> Region-Administrative Department for Tourism </a:t>
            </a:r>
            <a:r>
              <a:rPr lang="en-US" sz="1800" b="1" dirty="0"/>
              <a:t>(HR) </a:t>
            </a:r>
          </a:p>
          <a:p>
            <a:pPr marL="0" indent="0" algn="r">
              <a:buNone/>
            </a:pPr>
            <a:r>
              <a:rPr lang="en-GB" sz="1800" dirty="0" err="1"/>
              <a:t>Komarom-Esztergom</a:t>
            </a:r>
            <a:r>
              <a:rPr lang="en-GB" sz="1800" dirty="0"/>
              <a:t> County </a:t>
            </a:r>
            <a:r>
              <a:rPr lang="en-GB" sz="1800" b="1" dirty="0"/>
              <a:t>(HU)</a:t>
            </a:r>
            <a:endParaRPr lang="sl-SI" altLang="sl-SI" sz="1800" b="1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5571408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164" y="1016816"/>
            <a:ext cx="1090385" cy="756000"/>
          </a:xfrm>
          <a:prstGeom prst="rect">
            <a:avLst/>
          </a:prstGeom>
        </p:spPr>
      </p:pic>
      <p:sp>
        <p:nvSpPr>
          <p:cNvPr id="6" name="Naslov 1">
            <a:extLst>
              <a:ext uri="{FF2B5EF4-FFF2-40B4-BE49-F238E27FC236}">
                <a16:creationId xmlns:a16="http://schemas.microsoft.com/office/drawing/2014/main" id="{BE72C33C-E861-444F-973E-21EBCD8C5603}"/>
              </a:ext>
            </a:extLst>
          </p:cNvPr>
          <p:cNvSpPr txBox="1">
            <a:spLocks/>
          </p:cNvSpPr>
          <p:nvPr/>
        </p:nvSpPr>
        <p:spPr>
          <a:xfrm>
            <a:off x="1524000" y="3352800"/>
            <a:ext cx="6781800" cy="685800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D3F91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D3F91"/>
                </a:solidFill>
                <a:latin typeface="Open Sans" pitchFamily="34" charset="0"/>
                <a:cs typeface="Open Sans" pitchFamily="34" charset="0"/>
              </a:defRPr>
            </a:lvl9pPr>
          </a:lstStyle>
          <a:p>
            <a:r>
              <a:rPr lang="ru-RU" sz="2800" cap="all" dirty="0"/>
              <a:t>ОСНОВНИ ПАРАМЕТРИ НА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67227644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304800" y="2286000"/>
            <a:ext cx="8616752" cy="2059219"/>
          </a:xfrm>
        </p:spPr>
        <p:txBody>
          <a:bodyPr/>
          <a:lstStyle/>
          <a:p>
            <a:pPr algn="l"/>
            <a:r>
              <a:rPr lang="en-US" sz="2800" cap="all" dirty="0">
                <a:solidFill>
                  <a:srgbClr val="0D3F91"/>
                </a:solidFill>
                <a:effectLst/>
              </a:rPr>
              <a:t>I</a:t>
            </a:r>
            <a:r>
              <a:rPr lang="ru-RU" sz="2800" cap="all" dirty="0">
                <a:solidFill>
                  <a:srgbClr val="0D3F91"/>
                </a:solidFill>
                <a:effectLst/>
              </a:rPr>
              <a:t>NSiGHTS </a:t>
            </a:r>
            <a:r>
              <a:rPr lang="ru-RU" sz="2800" b="0" cap="all" dirty="0">
                <a:solidFill>
                  <a:srgbClr val="0D3F91"/>
                </a:solidFill>
                <a:effectLst/>
              </a:rPr>
              <a:t>- </a:t>
            </a:r>
            <a:r>
              <a:rPr lang="ru-RU" sz="1600" cap="all" dirty="0">
                <a:solidFill>
                  <a:srgbClr val="0D3F91"/>
                </a:solidFill>
                <a:effectLst/>
              </a:rPr>
              <a:t>Интегрирани стратегии за бавен, зелен и здравословен туризъм</a:t>
            </a:r>
            <a:r>
              <a:rPr lang="en-US" sz="1600" cap="all" dirty="0">
                <a:solidFill>
                  <a:srgbClr val="0D3F91"/>
                </a:solidFill>
                <a:effectLst/>
              </a:rPr>
              <a:t/>
            </a:r>
            <a:br>
              <a:rPr lang="en-US" sz="1600" cap="all" dirty="0">
                <a:solidFill>
                  <a:srgbClr val="0D3F91"/>
                </a:solidFill>
                <a:effectLst/>
              </a:rPr>
            </a:br>
            <a:r>
              <a:rPr lang="en-US" sz="1600" cap="all" dirty="0">
                <a:solidFill>
                  <a:srgbClr val="0D3F91"/>
                </a:solidFill>
                <a:effectLst/>
              </a:rPr>
              <a:t/>
            </a:r>
            <a:br>
              <a:rPr lang="en-US" sz="1600" cap="all" dirty="0">
                <a:solidFill>
                  <a:srgbClr val="0D3F91"/>
                </a:solidFill>
                <a:effectLst/>
              </a:rPr>
            </a:br>
            <a:r>
              <a:rPr lang="ru-RU" sz="2800" cap="all" dirty="0">
                <a:solidFill>
                  <a:srgbClr val="0D3F91"/>
                </a:solidFill>
                <a:effectLst/>
              </a:rPr>
              <a:t>Развитие и постигнати резултати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326480" y="4191000"/>
            <a:ext cx="4702720" cy="2057400"/>
          </a:xfrm>
        </p:spPr>
        <p:txBody>
          <a:bodyPr/>
          <a:lstStyle/>
          <a:p>
            <a:r>
              <a:rPr lang="bg-BG" sz="1600" cap="all" dirty="0"/>
              <a:t>Снежана Александрова</a:t>
            </a:r>
          </a:p>
          <a:p>
            <a:r>
              <a:rPr lang="bg-BG" sz="1600" cap="all" dirty="0"/>
              <a:t>Началник отдел „КЕИ“</a:t>
            </a:r>
          </a:p>
          <a:p>
            <a:r>
              <a:rPr lang="bg-BG" sz="1600" cap="all" dirty="0"/>
              <a:t>Областна администрация Пловдив</a:t>
            </a:r>
          </a:p>
          <a:p>
            <a:r>
              <a:rPr lang="bg-BG" sz="1600" cap="all" dirty="0"/>
              <a:t>Асоцииран стратегически партньор</a:t>
            </a:r>
          </a:p>
          <a:p>
            <a:endParaRPr lang="bg-BG" sz="1800" b="0" dirty="0"/>
          </a:p>
          <a:p>
            <a:r>
              <a:rPr lang="bg-BG" sz="1600" b="0" dirty="0"/>
              <a:t>2</a:t>
            </a:r>
            <a:r>
              <a:rPr lang="en-US" sz="1600" b="0" dirty="0"/>
              <a:t>8</a:t>
            </a:r>
            <a:r>
              <a:rPr lang="bg-BG" sz="1600" b="0" dirty="0"/>
              <a:t> юни 2018 г. гр. Пазарджик</a:t>
            </a:r>
          </a:p>
          <a:p>
            <a:endParaRPr lang="en-US" sz="1800" b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601" y="764704"/>
            <a:ext cx="778847" cy="540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501774"/>
          </a:xfrm>
        </p:spPr>
        <p:txBody>
          <a:bodyPr/>
          <a:lstStyle/>
          <a:p>
            <a:r>
              <a:rPr lang="bg-BG" altLang="sl-SI" sz="2400" cap="all" dirty="0"/>
              <a:t>въведение</a:t>
            </a:r>
            <a:endParaRPr lang="sl-SI" altLang="sl-SI" sz="2400" cap="all" dirty="0"/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57200" y="1216028"/>
            <a:ext cx="5486400" cy="244157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000" dirty="0"/>
              <a:t>INSiGHTS работи за намирането на решения чрез разработване на интегрирани стратегии за развитие на туризма, които не само да направят региона по-привлекателен за туристите, но и да се защитят неговите природни и културни ресурси.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bg-BG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bg-BG" sz="2000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ISOK-PC-1175\Google Drive\INSiGHTS PROJECT\INSiGHTS_DANUBE\INSiGHTS_RP1_01012017-30062017\INSiGHTS_WP3_Act3.1_D3.1.2_Smolyan_20170615\IMG_20170615_1245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733800"/>
            <a:ext cx="3965657" cy="21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ISOK-PC-1175\Google Drive\INSiGHTS PROJECT\INSiGHTS_DANUBE\INSiGHTS_RP1_01012017-30062017\INSiGHTS_WP3_Act3.1_D3.1.2_Smolyan_20170615\IMG_25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295400"/>
            <a:ext cx="2508331" cy="210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3657600"/>
            <a:ext cx="41044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Проектът бе представен на 15</a:t>
            </a:r>
            <a:r>
              <a:rPr lang="en-US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/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06</a:t>
            </a:r>
            <a:r>
              <a:rPr lang="en-US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/</a:t>
            </a:r>
            <a:r>
              <a:rPr lang="bg-BG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2017г. </a:t>
            </a:r>
            <a:r>
              <a:rPr lang="ru-RU" sz="2000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пред членовете на Регионалния съвет за развитие и Регионалния комитет на ЮЦР от г-н Велизар Петров, изпълнителен директор на АРР БЦ МСП</a:t>
            </a:r>
            <a:r>
              <a:rPr lang="ru-RU" sz="2000" dirty="0"/>
              <a:t>. </a:t>
            </a:r>
            <a:endParaRPr lang="bg-BG" sz="2000" dirty="0"/>
          </a:p>
        </p:txBody>
      </p:sp>
    </p:spTree>
    <p:extLst>
      <p:ext uri="{BB962C8B-B14F-4D97-AF65-F5344CB8AC3E}">
        <p14:creationId xmlns:p14="http://schemas.microsoft.com/office/powerpoint/2010/main" val="1245862801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КОМУНИКАЦИЯ И ВИЗУАЛИЗАЦИЯ</a:t>
            </a:r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76250" y="1905000"/>
            <a:ext cx="8213732" cy="33528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bg-BG" sz="2000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71500" y="1400175"/>
            <a:ext cx="36195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Комуникационен план</a:t>
            </a:r>
          </a:p>
          <a:p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Планът за комуникация предлага дейности, които подпомагат постигането на целите на проекта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769" y="3200400"/>
            <a:ext cx="2759231" cy="20897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491734"/>
            <a:ext cx="2047054" cy="4724400"/>
          </a:xfrm>
          <a:prstGeom prst="rect">
            <a:avLst/>
          </a:prstGeom>
        </p:spPr>
      </p:pic>
      <p:pic>
        <p:nvPicPr>
          <p:cNvPr id="1029" name="Picture 5" descr="C:\Users\ISOK-PC-1175\Desktop\Untitled 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69" y="2887348"/>
            <a:ext cx="3409831" cy="298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3400" y="6031468"/>
            <a:ext cx="240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Брошура на проекта </a:t>
            </a:r>
            <a:endParaRPr lang="en-US" dirty="0"/>
          </a:p>
          <a:p>
            <a:r>
              <a:rPr lang="bg-BG" dirty="0"/>
              <a:t>(</a:t>
            </a:r>
            <a:r>
              <a:rPr lang="en-US" dirty="0"/>
              <a:t>BG/EN)</a:t>
            </a:r>
            <a:endParaRPr lang="bg-BG" dirty="0"/>
          </a:p>
        </p:txBody>
      </p:sp>
      <p:sp>
        <p:nvSpPr>
          <p:cNvPr id="10" name="TextBox 9"/>
          <p:cNvSpPr txBox="1"/>
          <p:nvPr/>
        </p:nvSpPr>
        <p:spPr>
          <a:xfrm>
            <a:off x="3923479" y="6336268"/>
            <a:ext cx="2020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/>
              <a:t>Постер (</a:t>
            </a:r>
            <a:r>
              <a:rPr lang="en-US" dirty="0"/>
              <a:t>BG/EN)</a:t>
            </a:r>
            <a:endParaRPr lang="bg-BG" dirty="0"/>
          </a:p>
        </p:txBody>
      </p:sp>
      <p:sp>
        <p:nvSpPr>
          <p:cNvPr id="11" name="TextBox 10"/>
          <p:cNvSpPr txBox="1"/>
          <p:nvPr/>
        </p:nvSpPr>
        <p:spPr>
          <a:xfrm>
            <a:off x="6286500" y="5782270"/>
            <a:ext cx="2400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Интернет страница на АРР с БЦ за МСП 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/>
              </a:rPr>
              <a:t>www.rda-bg.org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bg-BG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74308" y="1491734"/>
            <a:ext cx="2400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Интернет страница на проекта:</a:t>
            </a:r>
          </a:p>
          <a:p>
            <a:pPr algn="r"/>
            <a:r>
              <a:rPr lang="en-GB" dirty="0">
                <a:hlinkClick r:id="rId7"/>
              </a:rPr>
              <a:t>www.interreg-danube.eu/approved-projects/insights</a:t>
            </a:r>
            <a:endParaRPr lang="bg-BG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bg-BG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889409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КОМУНИКАЦИЯ И ВИЗУАЛИЗАЦИЯ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199" y="1556912"/>
            <a:ext cx="4038601" cy="3978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Комуникационен план</a:t>
            </a:r>
          </a:p>
          <a:p>
            <a:pPr lvl="0"/>
            <a:endParaRPr lang="bg-BG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E-бюлетини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Социални медии: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www.facebook.com/RegionalDevelopmentAgencyPlovdiv</a:t>
            </a: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bg-BG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www.facebook.com/InsightsDanube</a:t>
            </a:r>
            <a:endParaRPr lang="bg-BG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twitter.com/</a:t>
            </a:r>
            <a:r>
              <a:rPr lang="en-GB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INSiGHTS_Danube</a:t>
            </a:r>
            <a:endParaRPr lang="en-GB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Прессъобщения 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INSiGHTS Видео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36797"/>
            <a:ext cx="4245692" cy="374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839062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РАЗРАБОТЕНИ МАТЕРИАЛИ</a:t>
            </a:r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419600" y="1905000"/>
            <a:ext cx="4270382" cy="33528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bg-BG" sz="2000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11331" y="908720"/>
            <a:ext cx="37558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bg-BG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Методология за </a:t>
            </a:r>
            <a:r>
              <a:rPr lang="en-GB" b="1" cap="all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Walkshops</a:t>
            </a:r>
            <a:endParaRPr lang="bg-BG" b="1" cap="all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endParaRPr lang="bg-BG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Walkshop  е работна среща, съдържаща както вътрешни, така и външни (на открито)  дейности - транснационален процес на обучение. </a:t>
            </a:r>
          </a:p>
          <a:p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Откритата част се провежда чрез разходки и посещения на туристически обекти, които стимулират рефлективното мислене, експериментират се нови решения, нови техники и идеи за бавен, зелен и здравословен туризъм в посетения регион/страна; преминава се през внимателно избрана дестинация във връзка с бавен, зелен и здравословен туризъм.</a:t>
            </a:r>
            <a:endParaRPr lang="bg-BG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074" name="Picture 2" descr="C:\SNIMKI\Snimki_Croatia_September 2017\Snimki_Croatia_Motovun_September 2017_SONY 1\DSC008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567200"/>
            <a:ext cx="2025935" cy="27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DSCN375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600" y="1570671"/>
            <a:ext cx="2700000" cy="2010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1" descr="C:\SNIMKI\Snimki_Croatia_September 2017\Snimki_Croatia_Motovun_September 2017_SONY 1\DSC0089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320" y="3733800"/>
            <a:ext cx="2025938" cy="27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8" descr="C:\SNIMKI\Snimki_Croatia_September 2017\Snimki_Croatia_Motovun_September 2017_SONY 1\DSC0099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419600"/>
            <a:ext cx="2700000" cy="2025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694572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РАЗРАБОТЕНИ МАТЕРИАЛИ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838200"/>
            <a:ext cx="42291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Практическо ръководство за създаване и функциониране на регионалните групи  от заинтересовани страни</a:t>
            </a:r>
          </a:p>
          <a:p>
            <a:pPr lvl="0"/>
            <a:endParaRPr lang="ru-RU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Ангажирането на заинтересовани страни е от решаващо значение за успеха на проекта INSiGHTS. </a:t>
            </a:r>
          </a:p>
          <a:p>
            <a:pPr lvl="0"/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Включени са 4 вида групи заинтересовани страни: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Държавна и общинска администрации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Университети/научни среди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Бизнес организации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Организации с нестопанска цел </a:t>
            </a:r>
          </a:p>
        </p:txBody>
      </p:sp>
      <p:pic>
        <p:nvPicPr>
          <p:cNvPr id="4098" name="Picture 2" descr="http://rda-bg.org/assets/images/blog/blog/e61a62396464f492ffa8f2357754eff27a59cfe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590" y="2362200"/>
            <a:ext cx="435581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7200" y="5200471"/>
            <a:ext cx="845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участието на заинтересованите страни се работи по изграждане на обща визия, чрез хармонизиране на интересите на различните участници в секторите за опазване природното наследство и туризма.</a:t>
            </a:r>
          </a:p>
          <a:p>
            <a:pPr lvl="0"/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Създадохме такава група в Пловдив с 40 участника. </a:t>
            </a:r>
            <a:endParaRPr lang="bg-BG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682972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990600"/>
            <a:ext cx="4953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Ръководството за самооценка </a:t>
            </a:r>
          </a:p>
          <a:p>
            <a:pPr lvl="0"/>
            <a:endParaRPr lang="ru-RU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Този наръчник за самооценка е ключов елемент от проекта. </a:t>
            </a:r>
          </a:p>
          <a:p>
            <a:pPr lvl="0"/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Разработените транснационални насоки за изграждане на стратегия за интегриран устойчив туризъм ръководят партньорите чрез следните три основни етапа: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самооценка,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развитие на визията, и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изграждане на стратегии.</a:t>
            </a:r>
          </a:p>
          <a:p>
            <a:pPr lvl="0"/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Регионалната група на заинтересованите страни извърши самооценка</a:t>
            </a:r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bg-BG" dirty="0"/>
          </a:p>
          <a:p>
            <a:pPr lvl="0"/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Бе направен обобщен Доклад за състоянието на туризма в Пловдивска област</a:t>
            </a:r>
          </a:p>
          <a:p>
            <a:pPr lvl="0"/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РАЗРАБОТЕНИ МАТЕРИАЛИ</a:t>
            </a:r>
          </a:p>
        </p:txBody>
      </p:sp>
      <p:pic>
        <p:nvPicPr>
          <p:cNvPr id="1026" name="Picture 2" descr="Ð¡Ð½Ð¸Ð¼ÐºÐ° Ð½Ð° Regional Development Agency with BSC for SMEs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674871"/>
            <a:ext cx="3270332" cy="266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545911"/>
            <a:ext cx="3270332" cy="215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746959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57200" y="338030"/>
            <a:ext cx="6043613" cy="858722"/>
          </a:xfrm>
        </p:spPr>
        <p:txBody>
          <a:bodyPr/>
          <a:lstStyle/>
          <a:p>
            <a:r>
              <a:rPr lang="ru-RU" altLang="sl-SI" sz="2400" dirty="0"/>
              <a:t>КАКВО Е БАВЕН ТУРИЗЪМ?</a:t>
            </a:r>
            <a:endParaRPr lang="sl-SI" altLang="sl-SI" sz="2400" dirty="0"/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67544" y="1785392"/>
            <a:ext cx="8041388" cy="38534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bg-BG" sz="2000" dirty="0"/>
              <a:t>„Бавния туризъм” е съвременна концепция за създаване на алтернативни форми на туризъм и хармонично развитие на дестинацията, основана на етични ценности, пълноценни и индивидуално осмислени туристически пътувания, лишени от стреса и динамиката на масовия туризъм, в естествена, уникална и автентична среда. </a:t>
            </a:r>
          </a:p>
          <a:p>
            <a:pPr marL="0" indent="0" algn="just">
              <a:buNone/>
            </a:pPr>
            <a:endParaRPr lang="bg-BG" sz="2000" dirty="0"/>
          </a:p>
          <a:p>
            <a:pPr marL="0" indent="0" algn="just">
              <a:buNone/>
            </a:pPr>
            <a:r>
              <a:rPr lang="bg-BG" sz="2000" dirty="0"/>
              <a:t>Той предполага устойчиво разбиране и отношение към общността-домакин като следствие на по-дълбокото, осъзнато и активно включване в придобиването на туристически опит по време на престоя.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345021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РАЗРАБОТКА НА ИНТЕГРИРАНА </a:t>
            </a:r>
            <a:br>
              <a:rPr lang="bg-BG" sz="2400" dirty="0"/>
            </a:br>
            <a:r>
              <a:rPr lang="bg-BG" sz="2400" dirty="0"/>
              <a:t>СТРАТЕГИЯ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1481078"/>
            <a:ext cx="838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cap="all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Регионални визии: Интегрирани концепции за развитие За устойчив туризъм  - РЪКОВОДСТВО И ОБРАЗЕЦ</a:t>
            </a:r>
          </a:p>
          <a:p>
            <a:pPr lvl="0"/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Разработването на визия се основава на два основни компонента: </a:t>
            </a:r>
          </a:p>
          <a:p>
            <a:pPr lvl="0"/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Първо, специфичният характер на дестинацията и нейните основни оферти. На второ място, заинтересованите страни, общностите и партньорите, участващи в процеса на определяне.</a:t>
            </a:r>
          </a:p>
          <a:p>
            <a:pPr lvl="0"/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/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Стратегически стъпки за планиране на туризма</a:t>
            </a:r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03043064"/>
              </p:ext>
            </p:extLst>
          </p:nvPr>
        </p:nvGraphicFramePr>
        <p:xfrm>
          <a:off x="457200" y="3886201"/>
          <a:ext cx="8232782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14664211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ВИЗИЯ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199" y="3460790"/>
            <a:ext cx="8458201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база съществуващите стратегическите документи на различните нива в Република България: </a:t>
            </a:r>
          </a:p>
          <a:p>
            <a:endParaRPr lang="ru-RU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Стратегия за устойчиво развитие на туризма в България 2014 - 2030 г.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Регионален план за развитие на Южен централен район (NUTS 2)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Интегриран план за градско възстановяване и развитие на гр. Пловдив  2020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Областна стратегия за развитие на Област Пловдив 2014-2020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Стратегия и план за устойчивото развитие на туризма в Пловдив 2014–20</a:t>
            </a:r>
            <a:r>
              <a:rPr lang="en-US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r>
            <a:r>
              <a:rPr lang="ru-RU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Общински планове за развитие на: Община Пловдив 2014 – 2020, Община Асеновград 2014 – 2020, Община Хисаря 2014–2020 Община Карлово 2014–2020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Стратегия за опазване на културно-историческото наследство и развитие на туризма в община Карлово 2014 – 2020</a:t>
            </a:r>
          </a:p>
        </p:txBody>
      </p:sp>
      <p:pic>
        <p:nvPicPr>
          <p:cNvPr id="1026" name="Picture 2" descr="Ð¡Ð½Ð¸Ð¼ÐºÐ° Ð½Ð° Regional Development Agency with BSC for SMEs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57" y="1296600"/>
            <a:ext cx="3017143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¡Ð½Ð¸Ð¼ÐºÐ° Ð½Ð° Regional Development Agency with BSC for SMEs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296600"/>
            <a:ext cx="3855577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3936407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ВИЗИЯ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67544" y="1425476"/>
            <a:ext cx="83653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както и на направените анализ и самооценка, бе формулирана следната визия на работна среща на </a:t>
            </a:r>
            <a:r>
              <a:rPr lang="ru-RU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заинтересованите</a:t>
            </a:r>
            <a:r>
              <a:rPr lang="ru-RU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страни:</a:t>
            </a:r>
          </a:p>
          <a:p>
            <a:endParaRPr lang="ru-RU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/>
            <a:r>
              <a:rPr lang="ru-RU" b="1" dirty="0">
                <a:solidFill>
                  <a:srgbClr val="0D3F9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ТУРИЗМЪТ ВЪВ ВСИЧКИТЕ МУ ФОРМИ Е НЕРАЗДЕЛНА ЧАСТ ОТ СТРАТЕГИЧЕСКОТО РАЗВИТИЕ НА ОБЛАСТ ПЛОВДИВ КАТО РЕГИОН С БАЛАНСИРАНА И УСТОЙЧИВА ИКОНОМИКА, С ВИСОК ЖИЗНЕН СТАНДАРТ НА НАСЕЛЕНИЕТО И РЕСТАВРИРАНА, ЗАПАЗЕНА И ЗДРАВОСЛОВНА ЖИЗНЕНА СРЕДА. </a:t>
            </a:r>
            <a:r>
              <a:rPr lang="ru-RU" dirty="0"/>
              <a:t>	</a:t>
            </a:r>
          </a:p>
        </p:txBody>
      </p:sp>
      <p:pic>
        <p:nvPicPr>
          <p:cNvPr id="2050" name="Picture 2" descr="Ð¡Ð½Ð¸Ð¼ÐºÐ° Ð½Ð° Regional Development Agency with BSC for SMEs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41" y="4038600"/>
            <a:ext cx="2487959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¡Ð½Ð¸Ð¼ÐºÐ° Ð½Ð° Regional Development Agency with BSC for SMEs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319" y="4038600"/>
            <a:ext cx="2372881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¡Ð½Ð¸Ð¼ÐºÐ° Ð½Ð° Regional Development Agency with BSC for SMEs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303" y="4038600"/>
            <a:ext cx="3311497" cy="19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259082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ПРОВЕДЕНИ СРЕЩИ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44664" y="1752600"/>
            <a:ext cx="838826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Проектът стартира със среща в Тата, Унгария на 28 Февруари 2017г. и Регионална конференция, където домакин беше </a:t>
            </a:r>
          </a:p>
          <a:p>
            <a:pPr algn="just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Pons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Danubii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–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водещ партньор.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3581400"/>
            <a:ext cx="4551254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671" y="3581400"/>
            <a:ext cx="1808115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70106" y="3581400"/>
            <a:ext cx="1669094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47699837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ПРОВЕДЕНИ СРЕЩИ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PC2\Google Drive\INSiGHTS PROJECT\INSiGHTS_DANUBE\INSiGHTS_RP1_01012017-30062017\Thematic meeting Vienna\Meeting pictures\INSiGHTS project partn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7711" y="3567684"/>
            <a:ext cx="4254544" cy="2700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362456" y="1510605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3400" y="1524000"/>
            <a:ext cx="82233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Втората тематична среща 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 разработване на стратегии в областта на туризма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 състоя във Виена, Австрия в периода </a:t>
            </a:r>
          </a:p>
          <a:p>
            <a:pPr algn="just"/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10-12 Май 2017г. </a:t>
            </a:r>
          </a:p>
          <a:p>
            <a:pPr algn="just"/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Университетът за природни ресурси и науки 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BOKU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беше организатор на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събитието.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050" name="Picture 2" descr="C:\Users\PC2\Google Drive\INSiGHTS PROJECT\INSiGHTS_DANUBE\INSiGHTS_RP1_01012017-30062017\Thematic meeting Vienna\Meeting pictures\INSiGHTS project partners at their 2. thematic meetin in Vienna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6072" y="3543300"/>
            <a:ext cx="4055063" cy="270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7699837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ПРОВЕДЕНИ СРЕЩИ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71600" y="16002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1000" y="1371600"/>
            <a:ext cx="8451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Следващата среща беше двустранна и се проведе в гр.Пловдив на 19-20 Юни 2017г. Агенцията за регионално развитие с БЦ за МСП и Асоциираният стратегически партньор – Областна администрация гр.Пловдив посрещнаха колегите си от Агенция за регионално развитие Крагуевац Сърбия.</a:t>
            </a:r>
          </a:p>
          <a:p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Двете организации работим по един пилотен проект: </a:t>
            </a:r>
          </a:p>
          <a:p>
            <a:r>
              <a:rPr lang="ru-RU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Пилотно тестване на бавни и еко-туристически услуги, насърчаващи еко-съзнание и здравословен начин на живот</a:t>
            </a:r>
            <a:r>
              <a:rPr lang="bg-B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854" y="3886198"/>
            <a:ext cx="3488946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ÐÐ·Ð¾Ð±ÑÐ°Ð¶ÐµÐ½Ð¸ÐµÑÐ¾ Ð¼Ð¾Ð¶Ðµ Ð´Ð° ÑÑÐ´ÑÑÐ¶Ð°: 6 Ð´ÑÑÐ¸, ÑÑÐ¼Ð¸ÑÐ½Ð°ÑÐ¸ ÑÐ¾ÑÐ°, ÑÑÐ¾ÑÑÐ¸ ÑÐ¾ÑÐ°, Ð¾Ð±ÑÐ²ÐºÐ¸ Ð¸ Ð½Ð° Ð·Ð°ÐºÑÐ¸ÑÐ¾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86198"/>
            <a:ext cx="23400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Ð·Ð¾Ð±ÑÐ°Ð¶ÐµÐ½Ð¸ÐµÑÐ¾ Ð¼Ð¾Ð¶Ðµ Ð´Ð° ÑÑÐ´ÑÑÐ¶Ð°: 2 Ð´ÑÑÐ¸, ÑÑÐ¾ÑÑÐ¸ ÑÐ¾ÑÐ°, Ð´ÐµÑÐµ Ð¸ Ð½Ð° Ð¾ÑÐºÑÐ¸ÑÐ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86198"/>
            <a:ext cx="2340000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699837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ПРОВЕДЕНИ СРЕЩИ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71600" y="16002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14528" y="1600200"/>
            <a:ext cx="845193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края на месец юни 2017г. беше Първата многостранна тематична работна среща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walkshop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 тематичен стълб 3 „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Насърчаване на здравословен начин на живот и екологично съзнание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 проведе в Аранджеловац, Сърбия, където организатор беше Агенция за регионално развитие Крагуевац.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733800"/>
            <a:ext cx="3437325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468" y="3733800"/>
            <a:ext cx="2244932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55" y="3733800"/>
            <a:ext cx="3350345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699837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ПРОВЕДЕНИ СРЕЩИ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71600" y="16002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57201" y="1913930"/>
            <a:ext cx="84519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През месец Октомври 2017 втората многостранна тематична работна среща  - </a:t>
            </a:r>
            <a:r>
              <a:rPr lang="en-GB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walkshop</a:t>
            </a: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събра партньорите по проект </a:t>
            </a:r>
            <a:r>
              <a:rPr lang="en-US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INSiGHTS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гр.Мотовун, Истрия, Хърватия.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856" y="3886200"/>
            <a:ext cx="3435144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3886200"/>
            <a:ext cx="3384297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683" y="3886200"/>
            <a:ext cx="2116717" cy="23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699837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67544" y="519266"/>
            <a:ext cx="7344815" cy="699934"/>
          </a:xfrm>
        </p:spPr>
        <p:txBody>
          <a:bodyPr/>
          <a:lstStyle/>
          <a:p>
            <a:r>
              <a:rPr lang="bg-BG" sz="2400" dirty="0"/>
              <a:t>ПРОВЕДЕНИ СРЕЩИ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71600" y="16002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18162" y="1323201"/>
            <a:ext cx="83147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През март 2018 г. в гр. Ленти, Унгария партньорите от област Зала бяха домакини на</a:t>
            </a: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3-та многостранна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работна среща – </a:t>
            </a:r>
            <a:r>
              <a:rPr lang="en-GB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walkshop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5-та тематична среща, 3 -та </a:t>
            </a: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среща на</a:t>
            </a: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bg-BG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Управителния комитет. 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76200"/>
            <a:ext cx="4368000" cy="18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76200"/>
            <a:ext cx="3723617" cy="18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C:\Users\ISOK-PC-1175\Downloads\PANO_20180307_0857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68" y="4798706"/>
            <a:ext cx="8366132" cy="1754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699837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slov 1"/>
          <p:cNvSpPr>
            <a:spLocks noGrp="1"/>
          </p:cNvSpPr>
          <p:nvPr>
            <p:ph type="subTitle" idx="1"/>
          </p:nvPr>
        </p:nvSpPr>
        <p:spPr>
          <a:xfrm>
            <a:off x="1524000" y="3505200"/>
            <a:ext cx="6661100" cy="685800"/>
          </a:xfrm>
        </p:spPr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bg-BG" sz="3000" i="0" cap="all" dirty="0">
                <a:solidFill>
                  <a:srgbClr val="0D3F91"/>
                </a:solidFill>
              </a:rPr>
              <a:t>БЛАГОДАРЯ ЗА ВНИМАНИЕТО</a:t>
            </a:r>
            <a:r>
              <a:rPr lang="en-GB" sz="3000" i="0" cap="all" dirty="0">
                <a:solidFill>
                  <a:srgbClr val="0D3F91"/>
                </a:solidFill>
              </a:rPr>
              <a:t>!</a:t>
            </a:r>
            <a:r>
              <a:rPr lang="en-US" dirty="0"/>
              <a:t>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164" y="1016816"/>
            <a:ext cx="1090385" cy="756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57200" y="378342"/>
            <a:ext cx="6043613" cy="746402"/>
          </a:xfrm>
        </p:spPr>
        <p:txBody>
          <a:bodyPr/>
          <a:lstStyle/>
          <a:p>
            <a:r>
              <a:rPr lang="bg-BG" altLang="sl-SI" sz="2400" dirty="0"/>
              <a:t>КАКВО ОЗНАЧАВА ТОВА?</a:t>
            </a:r>
            <a:endParaRPr lang="sl-SI" altLang="sl-SI" sz="2400" dirty="0"/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674655" y="2286000"/>
            <a:ext cx="7794690" cy="3352800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altLang="sl-SI" sz="2000" dirty="0"/>
              <a:t>хората пътуват до дестинации по бавен и по екологосъобразен начин;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altLang="sl-SI" sz="2000" dirty="0"/>
              <a:t>опознават местната история, култура и хората в едно релаксиращо темпо;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altLang="sl-SI" sz="2000" dirty="0"/>
              <a:t>преживяват културното и природно наследство по един по-включващ и активен начин;</a:t>
            </a:r>
          </a:p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altLang="sl-SI" sz="2000" dirty="0"/>
              <a:t>че те са в подкрепа на околната среда и местната </a:t>
            </a:r>
            <a:r>
              <a:rPr lang="ru-RU" altLang="sl-SI" sz="2000" dirty="0" err="1"/>
              <a:t>култура</a:t>
            </a:r>
            <a:r>
              <a:rPr lang="ru-RU" altLang="sl-SI" sz="2000" dirty="0"/>
              <a:t>.</a:t>
            </a:r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034433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57201" y="522358"/>
            <a:ext cx="5698976" cy="746402"/>
          </a:xfrm>
        </p:spPr>
        <p:txBody>
          <a:bodyPr/>
          <a:lstStyle/>
          <a:p>
            <a:r>
              <a:rPr lang="ru-RU" altLang="sl-SI" sz="2400" dirty="0"/>
              <a:t>ЗАЩО </a:t>
            </a:r>
            <a:r>
              <a:rPr lang="en-US" altLang="sl-SI" sz="2400" dirty="0"/>
              <a:t>INSIGHTS?</a:t>
            </a:r>
            <a:endParaRPr lang="sl-SI" altLang="sl-SI" sz="2400" dirty="0"/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71855" y="1981200"/>
            <a:ext cx="7787208" cy="36248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sl-SI" sz="2000" dirty="0"/>
              <a:t>Проектът INSiGHTS работи за намирането на решения чрез разработване на интегрирани стратегии за развитие на туризма, които не само да направят региона по-привлекателен за туристите, но и да се защитят неговите природни и културни ресурси. </a:t>
            </a:r>
          </a:p>
          <a:p>
            <a:pPr marL="0" indent="0">
              <a:buNone/>
            </a:pPr>
            <a:endParaRPr lang="ru-RU" altLang="sl-SI" sz="2000" dirty="0"/>
          </a:p>
          <a:p>
            <a:pPr marL="0" indent="0" algn="just">
              <a:buNone/>
            </a:pPr>
            <a:r>
              <a:rPr lang="ru-RU" altLang="sl-SI" sz="2000" dirty="0"/>
              <a:t>Всички региони по INSiGHTS имат изключителни природни и културни ресурси и в същото време имат голям потенциал, свързан с бързо развиващата се  тенденция за отдих като бавен, зелен и здравословен туризъм.</a:t>
            </a:r>
            <a:endParaRPr lang="sl-SI" altLang="sl-SI" sz="2000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043819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57201" y="410038"/>
            <a:ext cx="5770984" cy="858722"/>
          </a:xfrm>
        </p:spPr>
        <p:txBody>
          <a:bodyPr/>
          <a:lstStyle/>
          <a:p>
            <a:r>
              <a:rPr lang="bg-BG" altLang="sl-SI" sz="2400" dirty="0"/>
              <a:t>ОСНОВНА ЦЕЛ</a:t>
            </a:r>
            <a:endParaRPr lang="sl-SI" altLang="sl-SI" sz="2400" dirty="0"/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57201" y="1828800"/>
            <a:ext cx="7571184" cy="19308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altLang="sl-SI" sz="2000" dirty="0"/>
              <a:t>Да се насърчи устойчивото използване на природното и културното наследство, като се запазят и подобрят ненарушените местни ресурси, осигуряващи изключителен потенциал за превръщане на регионите в атрактивни дестинации за здравословен и бавен туризъм.</a:t>
            </a:r>
          </a:p>
          <a:p>
            <a:pPr algn="just"/>
            <a:endParaRPr lang="sl-SI" altLang="sl-SI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555210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57201" y="410038"/>
            <a:ext cx="5770984" cy="858722"/>
          </a:xfrm>
        </p:spPr>
        <p:txBody>
          <a:bodyPr/>
          <a:lstStyle/>
          <a:p>
            <a:pPr marL="0" indent="0" eaLnBrk="1" hangingPunct="1">
              <a:tabLst>
                <a:tab pos="266700" algn="l"/>
              </a:tabLst>
              <a:defRPr/>
            </a:pPr>
            <a:r>
              <a:rPr lang="bg-BG" altLang="sl-SI" sz="2400" dirty="0"/>
              <a:t>СПЕЦИФИЧНА ЦЕЛ 1</a:t>
            </a:r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7931224" cy="489654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altLang="sl-SI" sz="2000" dirty="0"/>
              <a:t>Създаване на интегрирани схеми за управление на устойчивия туризъм</a:t>
            </a:r>
          </a:p>
          <a:p>
            <a:pPr marL="0" indent="0">
              <a:buNone/>
            </a:pPr>
            <a:endParaRPr lang="ru-RU" altLang="sl-SI" sz="2000" dirty="0"/>
          </a:p>
          <a:p>
            <a:pPr marL="0" indent="0" algn="just">
              <a:buNone/>
            </a:pPr>
            <a:r>
              <a:rPr lang="ru-RU" altLang="sl-SI" sz="2000" dirty="0"/>
              <a:t>Насърчаване на ефективна експлоатация на базата на знания и интелигентно популяризиране на дестинациите, като се балансира защитата и устойчивото използване на природните и културните ресурси чрез подобряване на интегрирания капацитет за планиране и управление на местните и регионалните публични органи, органите за управление на туризма и съответните организации и частни субекти в рамките на устойчивия туризъм чрез установяване на схеми за управление и управление на много заинтересовани страни</a:t>
            </a:r>
            <a:endParaRPr lang="sl-SI" altLang="sl-SI" sz="2000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5588430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772400" cy="4608512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altLang="sl-SI" sz="2000" dirty="0"/>
              <a:t>Насърчаване на координирани и интелигентни туристически продукти, свързани със зелени пътища</a:t>
            </a:r>
          </a:p>
          <a:p>
            <a:pPr marL="0" indent="0">
              <a:buNone/>
            </a:pPr>
            <a:endParaRPr lang="ru-RU" altLang="sl-SI" sz="2000" dirty="0"/>
          </a:p>
          <a:p>
            <a:pPr marL="0" indent="0" algn="just">
              <a:buNone/>
            </a:pPr>
            <a:r>
              <a:rPr lang="ru-RU" altLang="sl-SI" sz="2000" dirty="0"/>
              <a:t>Увеличаване, разнообразяване и координиране на раздробеното туристическо предлагане, основано на природни, традиционни и културни ценности, в интегрирана туристическа мрежа, свързана чрез екологични пътища като устойчиви вериги за бавна транспортна информация (водни пътища, велосипеди и пътеки за преходи) и улесняване на насърчаването на интегрирания бавен, зелен и здравословен туризъм чрез най-съвременни ИКТ инструменти за достигане до нови целеви групи и подобряване на видимостта на участващите туристически региони.</a:t>
            </a:r>
            <a:endParaRPr lang="sl-SI" altLang="sl-SI" sz="2000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6043613" cy="858722"/>
          </a:xfrm>
        </p:spPr>
        <p:txBody>
          <a:bodyPr/>
          <a:lstStyle/>
          <a:p>
            <a:r>
              <a:rPr lang="bg-BG" altLang="sl-SI" sz="2400" dirty="0"/>
              <a:t>СПЕЦИФИЧНА ЦЕЛ 2</a:t>
            </a:r>
            <a:endParaRPr lang="bg-BG" sz="2400" dirty="0"/>
          </a:p>
        </p:txBody>
      </p:sp>
    </p:spTree>
    <p:extLst>
      <p:ext uri="{BB962C8B-B14F-4D97-AF65-F5344CB8AC3E}">
        <p14:creationId xmlns:p14="http://schemas.microsoft.com/office/powerpoint/2010/main" val="1835011512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57200" y="378342"/>
            <a:ext cx="6043613" cy="746402"/>
          </a:xfrm>
        </p:spPr>
        <p:txBody>
          <a:bodyPr/>
          <a:lstStyle/>
          <a:p>
            <a:pPr marL="0" indent="0" eaLnBrk="1" hangingPunct="1">
              <a:tabLst>
                <a:tab pos="266700" algn="l"/>
              </a:tabLst>
              <a:defRPr/>
            </a:pPr>
            <a:r>
              <a:rPr lang="bg-BG" altLang="sl-SI" sz="2400" dirty="0"/>
              <a:t>СПЕЦИФИЧНА ЦЕЛ 3</a:t>
            </a:r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57200" y="1484784"/>
            <a:ext cx="7696200" cy="4514255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altLang="sl-SI" sz="2000" dirty="0"/>
              <a:t>Стимулиране на екологичния и здравословен начин на живот чрез зелен туризъм</a:t>
            </a:r>
          </a:p>
          <a:p>
            <a:pPr marL="0" indent="0">
              <a:buNone/>
            </a:pPr>
            <a:endParaRPr lang="ru-RU" altLang="sl-SI" sz="2000" dirty="0"/>
          </a:p>
          <a:p>
            <a:pPr marL="0" indent="0" algn="just">
              <a:buNone/>
            </a:pPr>
            <a:r>
              <a:rPr lang="ru-RU" altLang="sl-SI" sz="2000" dirty="0"/>
              <a:t>Стимулиране на екологичното съзнание и здравословния начин на живот сред посетителите, доставчиците на туристически услуги и местните общности чрез предоставяне на неформално образование за опазване на природата и традиционни, екологични и природни продукти чрез опита на посетителите, основан на активно участие ("учене чрез правене"), програми за насърчаване на активния живот, свързани с общото предлагане на туристически услуги, като по този начин допринасят за подобряване на качеството на живот на всички целеви групи.</a:t>
            </a:r>
            <a:endParaRPr lang="sl-SI" altLang="sl-SI" sz="2000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4276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slov 1"/>
          <p:cNvSpPr>
            <a:spLocks noGrp="1"/>
          </p:cNvSpPr>
          <p:nvPr>
            <p:ph type="title"/>
          </p:nvPr>
        </p:nvSpPr>
        <p:spPr>
          <a:xfrm>
            <a:off x="457201" y="378342"/>
            <a:ext cx="5554960" cy="746402"/>
          </a:xfrm>
        </p:spPr>
        <p:txBody>
          <a:bodyPr/>
          <a:lstStyle/>
          <a:p>
            <a:pPr marL="0" indent="0" eaLnBrk="1" hangingPunct="1">
              <a:tabLst>
                <a:tab pos="266700" algn="l"/>
              </a:tabLst>
              <a:defRPr/>
            </a:pPr>
            <a:r>
              <a:rPr lang="bg-BG" altLang="sl-SI" sz="2400" dirty="0"/>
              <a:t>РЕЗУЛТАТИ </a:t>
            </a:r>
            <a:r>
              <a:rPr lang="bg-BG" altLang="sl-SI" sz="2400" b="0" dirty="0"/>
              <a:t>/</a:t>
            </a:r>
            <a:r>
              <a:rPr lang="bg-BG" altLang="sl-SI" sz="2400" dirty="0"/>
              <a:t> ПРОДУКТИ</a:t>
            </a:r>
          </a:p>
        </p:txBody>
      </p:sp>
      <p:sp>
        <p:nvSpPr>
          <p:cNvPr id="15363" name="Ograda vsebine 2"/>
          <p:cNvSpPr>
            <a:spLocks noGrp="1"/>
          </p:cNvSpPr>
          <p:nvPr>
            <p:ph sz="half" idx="1"/>
          </p:nvPr>
        </p:nvSpPr>
        <p:spPr>
          <a:xfrm>
            <a:off x="491052" y="1412776"/>
            <a:ext cx="7586148" cy="4536504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altLang="sl-SI" sz="2000" dirty="0"/>
              <a:t>Интегрирани стратегии за устойчив туризъм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sl-SI" sz="2000" dirty="0"/>
              <a:t>Препоръки за транснационална политика 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sl-SI" sz="2000" dirty="0"/>
              <a:t>Междурегионални системи за управление на дестинацията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sl-SI" sz="2000" dirty="0"/>
              <a:t>Екотуристически модел за градските райони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sl-SI" sz="2000" dirty="0"/>
              <a:t>Система за смарт карти на посетителите 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sl-SI" sz="2000" dirty="0"/>
              <a:t>Мобилен мултимедиен павилион с елементи от виртуалната реалност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sl-SI" sz="2000" dirty="0"/>
              <a:t>Нови продукти за зелен туризъм: велосипедна мрежа и туристически маршрути, туристически пакети, приложения за пътеки и др.</a:t>
            </a:r>
          </a:p>
          <a:p>
            <a:pPr algn="just">
              <a:buFont typeface="Wingdings" pitchFamily="2" charset="2"/>
              <a:buChar char="ü"/>
            </a:pPr>
            <a:r>
              <a:rPr lang="ru-RU" altLang="sl-SI" sz="2000" dirty="0"/>
              <a:t>Здраве и естествен начин на живот, свързани с развлекателни програми, екологичното образование</a:t>
            </a:r>
          </a:p>
          <a:p>
            <a:endParaRPr lang="sl-SI" altLang="sl-SI" dirty="0"/>
          </a:p>
        </p:txBody>
      </p:sp>
      <p:pic>
        <p:nvPicPr>
          <p:cNvPr id="5" name="Content Placehold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8932" y="908720"/>
            <a:ext cx="324000" cy="224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13160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ityWalk template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1999</TotalTime>
  <Words>1791</Words>
  <Application>Microsoft Office PowerPoint</Application>
  <PresentationFormat>Презентация на цял екран (4:3)</PresentationFormat>
  <Paragraphs>173</Paragraphs>
  <Slides>29</Slides>
  <Notes>4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29</vt:i4>
      </vt:variant>
    </vt:vector>
  </HeadingPairs>
  <TitlesOfParts>
    <vt:vector size="34" baseType="lpstr">
      <vt:lpstr>Arial</vt:lpstr>
      <vt:lpstr>Calibri</vt:lpstr>
      <vt:lpstr>Open Sans</vt:lpstr>
      <vt:lpstr>Wingdings</vt:lpstr>
      <vt:lpstr>CityWalk template</vt:lpstr>
      <vt:lpstr>INSiGHTS - Интегрирани стратегии за бавен, зелен и здравословен туризъм  ИНФОРМАЦИЯ ЗА ПРОЕКТА</vt:lpstr>
      <vt:lpstr>КАКВО Е БАВЕН ТУРИЗЪМ?</vt:lpstr>
      <vt:lpstr>КАКВО ОЗНАЧАВА ТОВА?</vt:lpstr>
      <vt:lpstr>ЗАЩО INSIGHTS?</vt:lpstr>
      <vt:lpstr>ОСНОВНА ЦЕЛ</vt:lpstr>
      <vt:lpstr>СПЕЦИФИЧНА ЦЕЛ 1</vt:lpstr>
      <vt:lpstr>СПЕЦИФИЧНА ЦЕЛ 2</vt:lpstr>
      <vt:lpstr>СПЕЦИФИЧНА ЦЕЛ 3</vt:lpstr>
      <vt:lpstr>РЕЗУЛТАТИ / ПРОДУКТИ</vt:lpstr>
      <vt:lpstr>ПАРТНЬОРСТВО</vt:lpstr>
      <vt:lpstr>ПАРТНЬОРСТВО</vt:lpstr>
      <vt:lpstr>Презентация на PowerPoint</vt:lpstr>
      <vt:lpstr>INSiGHTS - Интегрирани стратегии за бавен, зелен и здравословен туризъм  Развитие и постигнати резултати</vt:lpstr>
      <vt:lpstr>въведение</vt:lpstr>
      <vt:lpstr>КОМУНИКАЦИЯ И ВИЗУАЛИЗАЦИЯ</vt:lpstr>
      <vt:lpstr>КОМУНИКАЦИЯ И ВИЗУАЛИЗАЦИЯ</vt:lpstr>
      <vt:lpstr>РАЗРАБОТЕНИ МАТЕРИАЛИ</vt:lpstr>
      <vt:lpstr>РАЗРАБОТЕНИ МАТЕРИАЛИ</vt:lpstr>
      <vt:lpstr>РАЗРАБОТЕНИ МАТЕРИАЛИ</vt:lpstr>
      <vt:lpstr>РАЗРАБОТКА НА ИНТЕГРИРАНА  СТРАТЕГИЯ</vt:lpstr>
      <vt:lpstr>ВИЗИЯ</vt:lpstr>
      <vt:lpstr>ВИЗИЯ</vt:lpstr>
      <vt:lpstr>ПРОВЕДЕНИ СРЕЩИ</vt:lpstr>
      <vt:lpstr>ПРОВЕДЕНИ СРЕЩИ</vt:lpstr>
      <vt:lpstr>ПРОВЕДЕНИ СРЕЩИ</vt:lpstr>
      <vt:lpstr>ПРОВЕДЕНИ СРЕЩИ</vt:lpstr>
      <vt:lpstr>ПРОВЕДЕНИ СРЕЩИ</vt:lpstr>
      <vt:lpstr>ПРОВЕДЕНИ СРЕЩИ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 1</dc:title>
  <dc:creator>Eva</dc:creator>
  <cp:lastModifiedBy>Снежана Александрова</cp:lastModifiedBy>
  <cp:revision>209</cp:revision>
  <cp:lastPrinted>2017-11-30T13:15:35Z</cp:lastPrinted>
  <dcterms:created xsi:type="dcterms:W3CDTF">2017-02-12T14:54:10Z</dcterms:created>
  <dcterms:modified xsi:type="dcterms:W3CDTF">2018-06-25T13:47:09Z</dcterms:modified>
</cp:coreProperties>
</file>